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780" r:id="rId2"/>
    <p:sldId id="765" r:id="rId3"/>
    <p:sldId id="766" r:id="rId4"/>
    <p:sldId id="767" r:id="rId5"/>
    <p:sldId id="769" r:id="rId6"/>
    <p:sldId id="772" r:id="rId7"/>
    <p:sldId id="773" r:id="rId8"/>
    <p:sldId id="784" r:id="rId9"/>
    <p:sldId id="774" r:id="rId10"/>
    <p:sldId id="775" r:id="rId11"/>
    <p:sldId id="785" r:id="rId12"/>
    <p:sldId id="776" r:id="rId13"/>
    <p:sldId id="777" r:id="rId14"/>
    <p:sldId id="778" r:id="rId15"/>
    <p:sldId id="783" r:id="rId16"/>
    <p:sldId id="781" r:id="rId17"/>
  </p:sldIdLst>
  <p:sldSz cx="9144000" cy="6858000" type="screen4x3"/>
  <p:notesSz cx="6834188" cy="9979025"/>
  <p:defaultTex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0099FF"/>
    <a:srgbClr val="99CCFF"/>
    <a:srgbClr val="FFCCFF"/>
    <a:srgbClr val="D6EDBD"/>
    <a:srgbClr val="FF3399"/>
    <a:srgbClr val="FF7C80"/>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84E427A-3D55-4303-BF80-6455036E1DE7}" styleName="主题样式 1 - 强调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主题样式 1 - 强调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8603FDC-E32A-4AB5-989C-0864C3EAD2B8}" styleName="主题样式 2 - 强调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主题样式 1 - 强调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06799F8-075E-4A3A-A7F6-7FBC6576F1A4}" styleName="主题样式 2 - 强调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485" autoAdjust="0"/>
    <p:restoredTop sz="94679" autoAdjust="0"/>
  </p:normalViewPr>
  <p:slideViewPr>
    <p:cSldViewPr>
      <p:cViewPr>
        <p:scale>
          <a:sx n="66" d="100"/>
          <a:sy n="66" d="100"/>
        </p:scale>
        <p:origin x="-1752" y="-1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24B671-3BA5-441A-AC11-8FD7E8A9CEB2}" type="doc">
      <dgm:prSet loTypeId="urn:microsoft.com/office/officeart/2005/8/layout/lProcess1" loCatId="process" qsTypeId="urn:microsoft.com/office/officeart/2005/8/quickstyle/simple1" qsCatId="simple" csTypeId="urn:microsoft.com/office/officeart/2005/8/colors/colorful5" csCatId="colorful" phldr="1"/>
      <dgm:spPr/>
      <dgm:t>
        <a:bodyPr/>
        <a:lstStyle/>
        <a:p>
          <a:endParaRPr lang="zh-CN" altLang="en-US"/>
        </a:p>
      </dgm:t>
    </dgm:pt>
    <dgm:pt modelId="{82670982-3D07-43FB-9972-A812C8094FF5}">
      <dgm:prSet phldrT="[文本]" custT="1"/>
      <dgm:spPr/>
      <dgm:t>
        <a:bodyPr/>
        <a:lstStyle/>
        <a:p>
          <a:r>
            <a:rPr lang="zh-CN" altLang="en-US" sz="2800" b="0" dirty="0" smtClean="0">
              <a:solidFill>
                <a:schemeClr val="tx1"/>
              </a:solidFill>
              <a:latin typeface="华文新魏" pitchFamily="2" charset="-122"/>
              <a:ea typeface="华文新魏" pitchFamily="2" charset="-122"/>
            </a:rPr>
            <a:t>出具校医院转诊证明</a:t>
          </a:r>
          <a:endParaRPr lang="zh-CN" altLang="en-US" sz="2800" b="0" dirty="0">
            <a:solidFill>
              <a:schemeClr val="tx1"/>
            </a:solidFill>
            <a:latin typeface="华文新魏" pitchFamily="2" charset="-122"/>
            <a:ea typeface="华文新魏" pitchFamily="2" charset="-122"/>
          </a:endParaRPr>
        </a:p>
      </dgm:t>
    </dgm:pt>
    <dgm:pt modelId="{D4DB813D-F785-4649-AC20-77D093D14A24}" type="parTrans" cxnId="{80B71C25-2C80-4B59-B201-A3348D546087}">
      <dgm:prSet/>
      <dgm:spPr/>
      <dgm:t>
        <a:bodyPr/>
        <a:lstStyle/>
        <a:p>
          <a:endParaRPr lang="zh-CN" altLang="en-US"/>
        </a:p>
      </dgm:t>
    </dgm:pt>
    <dgm:pt modelId="{BC8B36F7-3497-46E1-8A2E-85F86A24E7C0}" type="sibTrans" cxnId="{80B71C25-2C80-4B59-B201-A3348D546087}">
      <dgm:prSet/>
      <dgm:spPr/>
      <dgm:t>
        <a:bodyPr/>
        <a:lstStyle/>
        <a:p>
          <a:endParaRPr lang="zh-CN" altLang="en-US"/>
        </a:p>
      </dgm:t>
    </dgm:pt>
    <dgm:pt modelId="{70B0B368-3A9D-4DFC-89AC-C29B3AC3C2DE}">
      <dgm:prSet phldrT="[文本]" custT="1"/>
      <dgm:spPr/>
      <dgm:t>
        <a:bodyPr/>
        <a:lstStyle/>
        <a:p>
          <a:r>
            <a:rPr lang="zh-CN" altLang="en-US" sz="2000" b="0" dirty="0" smtClean="0">
              <a:solidFill>
                <a:schemeClr val="tx1"/>
              </a:solidFill>
              <a:latin typeface="华文新魏" pitchFamily="2" charset="-122"/>
              <a:ea typeface="华文新魏" pitchFamily="2" charset="-122"/>
            </a:rPr>
            <a:t>准备相关出院单据</a:t>
          </a:r>
          <a:endParaRPr lang="zh-CN" altLang="en-US" sz="2000" b="0" dirty="0">
            <a:latin typeface="华文新魏" pitchFamily="2" charset="-122"/>
            <a:ea typeface="华文新魏" pitchFamily="2" charset="-122"/>
          </a:endParaRPr>
        </a:p>
      </dgm:t>
    </dgm:pt>
    <dgm:pt modelId="{2126249E-DC56-401F-AB58-757C2052D03F}" type="parTrans" cxnId="{474A8533-AF42-413A-8093-C320954FA74A}">
      <dgm:prSet/>
      <dgm:spPr/>
      <dgm:t>
        <a:bodyPr/>
        <a:lstStyle/>
        <a:p>
          <a:endParaRPr lang="zh-CN" altLang="en-US"/>
        </a:p>
      </dgm:t>
    </dgm:pt>
    <dgm:pt modelId="{CEAB35DA-755A-441D-BF47-9B1AE9EDFD62}" type="sibTrans" cxnId="{474A8533-AF42-413A-8093-C320954FA74A}">
      <dgm:prSet/>
      <dgm:spPr/>
      <dgm:t>
        <a:bodyPr/>
        <a:lstStyle/>
        <a:p>
          <a:endParaRPr lang="zh-CN" altLang="en-US"/>
        </a:p>
      </dgm:t>
    </dgm:pt>
    <dgm:pt modelId="{2019BB5B-DF54-4E4A-B823-9ACDFDDAA9B1}">
      <dgm:prSet phldrT="[文本]" custT="1"/>
      <dgm:spPr/>
      <dgm:t>
        <a:bodyPr/>
        <a:lstStyle/>
        <a:p>
          <a:r>
            <a:rPr lang="zh-CN" altLang="en-US" sz="2000" b="0" dirty="0" smtClean="0">
              <a:solidFill>
                <a:schemeClr val="tx1"/>
              </a:solidFill>
              <a:latin typeface="华文新魏" pitchFamily="2" charset="-122"/>
              <a:ea typeface="华文新魏" pitchFamily="2" charset="-122"/>
            </a:rPr>
            <a:t>到校医院报销后取得分割单</a:t>
          </a:r>
          <a:endParaRPr lang="zh-CN" altLang="en-US" sz="2000" b="0" dirty="0">
            <a:latin typeface="华文新魏" pitchFamily="2" charset="-122"/>
            <a:ea typeface="华文新魏" pitchFamily="2" charset="-122"/>
          </a:endParaRPr>
        </a:p>
      </dgm:t>
    </dgm:pt>
    <dgm:pt modelId="{638B2AF1-0ACF-4280-9BC3-E6319E86A721}" type="parTrans" cxnId="{8F9B3EE3-DAB4-4A1E-AAA1-7E162BF0B3CC}">
      <dgm:prSet/>
      <dgm:spPr/>
      <dgm:t>
        <a:bodyPr/>
        <a:lstStyle/>
        <a:p>
          <a:endParaRPr lang="zh-CN" altLang="en-US"/>
        </a:p>
      </dgm:t>
    </dgm:pt>
    <dgm:pt modelId="{AA986D2A-ADBC-47FC-8FE2-B1EE40A41662}" type="sibTrans" cxnId="{8F9B3EE3-DAB4-4A1E-AAA1-7E162BF0B3CC}">
      <dgm:prSet/>
      <dgm:spPr/>
      <dgm:t>
        <a:bodyPr/>
        <a:lstStyle/>
        <a:p>
          <a:endParaRPr lang="zh-CN" altLang="en-US"/>
        </a:p>
      </dgm:t>
    </dgm:pt>
    <dgm:pt modelId="{C97A0487-B4A1-453D-9871-4D9BEB62F41D}">
      <dgm:prSet phldrT="[文本]" custT="1"/>
      <dgm:spPr/>
      <dgm:t>
        <a:bodyPr/>
        <a:lstStyle/>
        <a:p>
          <a:r>
            <a:rPr lang="zh-CN" altLang="en-US" sz="2800" b="0" dirty="0" smtClean="0">
              <a:latin typeface="华文新魏" pitchFamily="2" charset="-122"/>
              <a:ea typeface="华文新魏" pitchFamily="2" charset="-122"/>
            </a:rPr>
            <a:t>无转诊证明</a:t>
          </a:r>
          <a:endParaRPr lang="zh-CN" altLang="en-US" sz="2800" b="0" dirty="0">
            <a:latin typeface="华文新魏" pitchFamily="2" charset="-122"/>
            <a:ea typeface="华文新魏" pitchFamily="2" charset="-122"/>
          </a:endParaRPr>
        </a:p>
      </dgm:t>
    </dgm:pt>
    <dgm:pt modelId="{E2476B53-BCC4-4E02-83DC-E7C45BF96DCA}" type="parTrans" cxnId="{DB88C6C9-24FC-4B4C-A932-A14E33B17557}">
      <dgm:prSet/>
      <dgm:spPr/>
      <dgm:t>
        <a:bodyPr/>
        <a:lstStyle/>
        <a:p>
          <a:endParaRPr lang="zh-CN" altLang="en-US"/>
        </a:p>
      </dgm:t>
    </dgm:pt>
    <dgm:pt modelId="{6BD5C75F-F4D7-4DA7-BEEE-058F4DA2675B}" type="sibTrans" cxnId="{DB88C6C9-24FC-4B4C-A932-A14E33B17557}">
      <dgm:prSet/>
      <dgm:spPr/>
      <dgm:t>
        <a:bodyPr/>
        <a:lstStyle/>
        <a:p>
          <a:endParaRPr lang="zh-CN" altLang="en-US"/>
        </a:p>
      </dgm:t>
    </dgm:pt>
    <dgm:pt modelId="{A6680CC7-5772-4FCA-AF0A-AC176D05C4E9}">
      <dgm:prSet phldrT="[文本]" custT="1"/>
      <dgm:spPr/>
      <dgm:t>
        <a:bodyPr/>
        <a:lstStyle/>
        <a:p>
          <a:r>
            <a:rPr lang="zh-CN" altLang="en-US" sz="2000" b="0" dirty="0" smtClean="0">
              <a:latin typeface="华文新魏" pitchFamily="2" charset="-122"/>
              <a:ea typeface="华文新魏" pitchFamily="2" charset="-122"/>
            </a:rPr>
            <a:t>学工部领取理赔申请书</a:t>
          </a:r>
          <a:endParaRPr lang="zh-CN" altLang="en-US" sz="2000" b="0" dirty="0">
            <a:latin typeface="华文新魏" pitchFamily="2" charset="-122"/>
            <a:ea typeface="华文新魏" pitchFamily="2" charset="-122"/>
          </a:endParaRPr>
        </a:p>
      </dgm:t>
    </dgm:pt>
    <dgm:pt modelId="{F4E4F2CC-E50C-413B-A95F-A6577C37A858}" type="parTrans" cxnId="{40C0A1D9-F712-4078-942A-309AAF6AE154}">
      <dgm:prSet/>
      <dgm:spPr/>
      <dgm:t>
        <a:bodyPr/>
        <a:lstStyle/>
        <a:p>
          <a:endParaRPr lang="zh-CN" altLang="en-US"/>
        </a:p>
      </dgm:t>
    </dgm:pt>
    <dgm:pt modelId="{EBDB37B1-43F2-453B-ACB6-A66C231C0760}" type="sibTrans" cxnId="{40C0A1D9-F712-4078-942A-309AAF6AE154}">
      <dgm:prSet/>
      <dgm:spPr/>
      <dgm:t>
        <a:bodyPr/>
        <a:lstStyle/>
        <a:p>
          <a:endParaRPr lang="zh-CN" altLang="en-US"/>
        </a:p>
      </dgm:t>
    </dgm:pt>
    <dgm:pt modelId="{8E4754B6-409F-4A84-B7DE-C8CD8241E61C}">
      <dgm:prSet phldrT="[文本]" custT="1"/>
      <dgm:spPr/>
      <dgm:t>
        <a:bodyPr/>
        <a:lstStyle/>
        <a:p>
          <a:r>
            <a:rPr lang="zh-CN" altLang="en-US" sz="2000" b="0" dirty="0" smtClean="0">
              <a:latin typeface="华文新魏" pitchFamily="2" charset="-122"/>
              <a:ea typeface="华文新魏" pitchFamily="2" charset="-122"/>
            </a:rPr>
            <a:t>准备相关单据申请理赔</a:t>
          </a:r>
          <a:endParaRPr lang="zh-CN" altLang="en-US" sz="2000" b="0" dirty="0">
            <a:latin typeface="华文新魏" pitchFamily="2" charset="-122"/>
            <a:ea typeface="华文新魏" pitchFamily="2" charset="-122"/>
          </a:endParaRPr>
        </a:p>
      </dgm:t>
    </dgm:pt>
    <dgm:pt modelId="{33B1F3D0-80A1-40B2-B433-1018725BC800}" type="parTrans" cxnId="{F937230C-2945-4469-B247-3A6852796A26}">
      <dgm:prSet/>
      <dgm:spPr/>
      <dgm:t>
        <a:bodyPr/>
        <a:lstStyle/>
        <a:p>
          <a:endParaRPr lang="zh-CN" altLang="en-US"/>
        </a:p>
      </dgm:t>
    </dgm:pt>
    <dgm:pt modelId="{DD965AA4-C880-45EB-8EFC-2985661199CA}" type="sibTrans" cxnId="{F937230C-2945-4469-B247-3A6852796A26}">
      <dgm:prSet/>
      <dgm:spPr/>
      <dgm:t>
        <a:bodyPr/>
        <a:lstStyle/>
        <a:p>
          <a:endParaRPr lang="zh-CN" altLang="en-US"/>
        </a:p>
      </dgm:t>
    </dgm:pt>
    <dgm:pt modelId="{92ACA537-B813-4CEF-BD58-ACA066F17CBD}">
      <dgm:prSet custT="1"/>
      <dgm:spPr/>
      <dgm:t>
        <a:bodyPr/>
        <a:lstStyle/>
        <a:p>
          <a:r>
            <a:rPr lang="zh-CN" altLang="en-US" sz="2000" b="0" dirty="0" smtClean="0">
              <a:solidFill>
                <a:schemeClr val="tx1"/>
              </a:solidFill>
              <a:latin typeface="华文新魏" pitchFamily="2" charset="-122"/>
              <a:ea typeface="华文新魏" pitchFamily="2" charset="-122"/>
            </a:rPr>
            <a:t>分割单交学工部，保险公司定期收取材料并进行理赔</a:t>
          </a:r>
          <a:endParaRPr lang="zh-CN" altLang="en-US" sz="2000" b="0" dirty="0">
            <a:solidFill>
              <a:schemeClr val="tx1"/>
            </a:solidFill>
            <a:latin typeface="华文新魏" pitchFamily="2" charset="-122"/>
            <a:ea typeface="华文新魏" pitchFamily="2" charset="-122"/>
          </a:endParaRPr>
        </a:p>
      </dgm:t>
    </dgm:pt>
    <dgm:pt modelId="{80A3D25D-292D-4FE4-832E-B29FE16992A4}" type="parTrans" cxnId="{EDE96A33-5EE8-4300-B323-43022A0DD7BC}">
      <dgm:prSet/>
      <dgm:spPr/>
      <dgm:t>
        <a:bodyPr/>
        <a:lstStyle/>
        <a:p>
          <a:endParaRPr lang="zh-CN" altLang="en-US"/>
        </a:p>
      </dgm:t>
    </dgm:pt>
    <dgm:pt modelId="{5F12AC1C-7121-46B7-B63E-04710A074B5B}" type="sibTrans" cxnId="{EDE96A33-5EE8-4300-B323-43022A0DD7BC}">
      <dgm:prSet/>
      <dgm:spPr/>
      <dgm:t>
        <a:bodyPr/>
        <a:lstStyle/>
        <a:p>
          <a:endParaRPr lang="zh-CN" altLang="en-US"/>
        </a:p>
      </dgm:t>
    </dgm:pt>
    <dgm:pt modelId="{34D3E717-1AF0-40BC-940B-18D4DC5A2133}">
      <dgm:prSet phldrT="[文本]" custT="1"/>
      <dgm:spPr/>
      <dgm:t>
        <a:bodyPr/>
        <a:lstStyle/>
        <a:p>
          <a:r>
            <a:rPr lang="zh-CN" altLang="en-US" sz="2000" b="0" dirty="0" smtClean="0">
              <a:latin typeface="华文新魏" pitchFamily="2" charset="-122"/>
              <a:ea typeface="华文新魏" pitchFamily="2" charset="-122"/>
            </a:rPr>
            <a:t>保险公司进行理赔（</a:t>
          </a:r>
          <a:r>
            <a:rPr lang="en-US" altLang="zh-CN" sz="2000" b="0" dirty="0" smtClean="0">
              <a:latin typeface="华文新魏" pitchFamily="2" charset="-122"/>
              <a:ea typeface="华文新魏" pitchFamily="2" charset="-122"/>
            </a:rPr>
            <a:t>50</a:t>
          </a:r>
          <a:r>
            <a:rPr lang="en-US" altLang="zh-CN" sz="2000" dirty="0" smtClean="0">
              <a:latin typeface="华文新魏" pitchFamily="2" charset="-122"/>
              <a:ea typeface="华文新魏" pitchFamily="2" charset="-122"/>
            </a:rPr>
            <a:t>%</a:t>
          </a:r>
          <a:r>
            <a:rPr lang="zh-CN" altLang="en-US" sz="2000" dirty="0" smtClean="0">
              <a:latin typeface="华文新魏" pitchFamily="2" charset="-122"/>
              <a:ea typeface="华文新魏" pitchFamily="2" charset="-122"/>
            </a:rPr>
            <a:t>）</a:t>
          </a:r>
          <a:endParaRPr lang="zh-CN" altLang="en-US" sz="2000" dirty="0">
            <a:latin typeface="华文新魏" pitchFamily="2" charset="-122"/>
            <a:ea typeface="华文新魏" pitchFamily="2" charset="-122"/>
          </a:endParaRPr>
        </a:p>
      </dgm:t>
    </dgm:pt>
    <dgm:pt modelId="{E06402A7-F1EA-4266-8AFF-DC8C67C41681}" type="parTrans" cxnId="{0B12E55C-7D1E-4E93-BA3E-E95CB3BB4120}">
      <dgm:prSet/>
      <dgm:spPr/>
      <dgm:t>
        <a:bodyPr/>
        <a:lstStyle/>
        <a:p>
          <a:endParaRPr lang="zh-CN" altLang="en-US"/>
        </a:p>
      </dgm:t>
    </dgm:pt>
    <dgm:pt modelId="{28358F2D-A0BC-4FC4-BDFF-5EEE91624EEA}" type="sibTrans" cxnId="{0B12E55C-7D1E-4E93-BA3E-E95CB3BB4120}">
      <dgm:prSet/>
      <dgm:spPr/>
      <dgm:t>
        <a:bodyPr/>
        <a:lstStyle/>
        <a:p>
          <a:endParaRPr lang="zh-CN" altLang="en-US"/>
        </a:p>
      </dgm:t>
    </dgm:pt>
    <dgm:pt modelId="{CC21C66E-E96C-41AA-A9A1-D9E5D2E52AB1}" type="pres">
      <dgm:prSet presAssocID="{CB24B671-3BA5-441A-AC11-8FD7E8A9CEB2}" presName="Name0" presStyleCnt="0">
        <dgm:presLayoutVars>
          <dgm:dir/>
          <dgm:animLvl val="lvl"/>
          <dgm:resizeHandles val="exact"/>
        </dgm:presLayoutVars>
      </dgm:prSet>
      <dgm:spPr/>
      <dgm:t>
        <a:bodyPr/>
        <a:lstStyle/>
        <a:p>
          <a:endParaRPr lang="zh-CN" altLang="en-US"/>
        </a:p>
      </dgm:t>
    </dgm:pt>
    <dgm:pt modelId="{94B21FBF-C01D-4211-8423-AB6290022079}" type="pres">
      <dgm:prSet presAssocID="{82670982-3D07-43FB-9972-A812C8094FF5}" presName="vertFlow" presStyleCnt="0"/>
      <dgm:spPr/>
    </dgm:pt>
    <dgm:pt modelId="{4F7FD54E-21EA-4252-AFC4-354B29D41286}" type="pres">
      <dgm:prSet presAssocID="{82670982-3D07-43FB-9972-A812C8094FF5}" presName="header" presStyleLbl="node1" presStyleIdx="0" presStyleCnt="2"/>
      <dgm:spPr/>
      <dgm:t>
        <a:bodyPr/>
        <a:lstStyle/>
        <a:p>
          <a:endParaRPr lang="zh-CN" altLang="en-US"/>
        </a:p>
      </dgm:t>
    </dgm:pt>
    <dgm:pt modelId="{8954740C-F286-41C5-8876-0375F537FDEC}" type="pres">
      <dgm:prSet presAssocID="{2126249E-DC56-401F-AB58-757C2052D03F}" presName="parTrans" presStyleLbl="sibTrans2D1" presStyleIdx="0" presStyleCnt="6"/>
      <dgm:spPr/>
      <dgm:t>
        <a:bodyPr/>
        <a:lstStyle/>
        <a:p>
          <a:endParaRPr lang="zh-CN" altLang="en-US"/>
        </a:p>
      </dgm:t>
    </dgm:pt>
    <dgm:pt modelId="{34AF3EA6-95EC-467A-A323-740FD4C8B2D9}" type="pres">
      <dgm:prSet presAssocID="{70B0B368-3A9D-4DFC-89AC-C29B3AC3C2DE}" presName="child" presStyleLbl="alignAccFollowNode1" presStyleIdx="0" presStyleCnt="6">
        <dgm:presLayoutVars>
          <dgm:chMax val="0"/>
          <dgm:bulletEnabled val="1"/>
        </dgm:presLayoutVars>
      </dgm:prSet>
      <dgm:spPr/>
      <dgm:t>
        <a:bodyPr/>
        <a:lstStyle/>
        <a:p>
          <a:endParaRPr lang="zh-CN" altLang="en-US"/>
        </a:p>
      </dgm:t>
    </dgm:pt>
    <dgm:pt modelId="{C64D10F4-6471-4450-B0E1-448ADF23FA47}" type="pres">
      <dgm:prSet presAssocID="{CEAB35DA-755A-441D-BF47-9B1AE9EDFD62}" presName="sibTrans" presStyleLbl="sibTrans2D1" presStyleIdx="1" presStyleCnt="6"/>
      <dgm:spPr/>
      <dgm:t>
        <a:bodyPr/>
        <a:lstStyle/>
        <a:p>
          <a:endParaRPr lang="zh-CN" altLang="en-US"/>
        </a:p>
      </dgm:t>
    </dgm:pt>
    <dgm:pt modelId="{60DD69B2-92EA-4AE6-A245-3223FDC81A5B}" type="pres">
      <dgm:prSet presAssocID="{2019BB5B-DF54-4E4A-B823-9ACDFDDAA9B1}" presName="child" presStyleLbl="alignAccFollowNode1" presStyleIdx="1" presStyleCnt="6">
        <dgm:presLayoutVars>
          <dgm:chMax val="0"/>
          <dgm:bulletEnabled val="1"/>
        </dgm:presLayoutVars>
      </dgm:prSet>
      <dgm:spPr/>
      <dgm:t>
        <a:bodyPr/>
        <a:lstStyle/>
        <a:p>
          <a:endParaRPr lang="zh-CN" altLang="en-US"/>
        </a:p>
      </dgm:t>
    </dgm:pt>
    <dgm:pt modelId="{B912144E-8AE2-4164-8997-A81281B48B62}" type="pres">
      <dgm:prSet presAssocID="{AA986D2A-ADBC-47FC-8FE2-B1EE40A41662}" presName="sibTrans" presStyleLbl="sibTrans2D1" presStyleIdx="2" presStyleCnt="6"/>
      <dgm:spPr/>
      <dgm:t>
        <a:bodyPr/>
        <a:lstStyle/>
        <a:p>
          <a:endParaRPr lang="zh-CN" altLang="en-US"/>
        </a:p>
      </dgm:t>
    </dgm:pt>
    <dgm:pt modelId="{A73057EE-2986-44E3-A8C6-6C7C975DB813}" type="pres">
      <dgm:prSet presAssocID="{92ACA537-B813-4CEF-BD58-ACA066F17CBD}" presName="child" presStyleLbl="alignAccFollowNode1" presStyleIdx="2" presStyleCnt="6">
        <dgm:presLayoutVars>
          <dgm:chMax val="0"/>
          <dgm:bulletEnabled val="1"/>
        </dgm:presLayoutVars>
      </dgm:prSet>
      <dgm:spPr/>
      <dgm:t>
        <a:bodyPr/>
        <a:lstStyle/>
        <a:p>
          <a:endParaRPr lang="zh-CN" altLang="en-US"/>
        </a:p>
      </dgm:t>
    </dgm:pt>
    <dgm:pt modelId="{A199734C-4BDB-4388-AB8C-0BB2415868F2}" type="pres">
      <dgm:prSet presAssocID="{82670982-3D07-43FB-9972-A812C8094FF5}" presName="hSp" presStyleCnt="0"/>
      <dgm:spPr/>
    </dgm:pt>
    <dgm:pt modelId="{15F33FCB-58D0-48A5-BA28-487503868023}" type="pres">
      <dgm:prSet presAssocID="{C97A0487-B4A1-453D-9871-4D9BEB62F41D}" presName="vertFlow" presStyleCnt="0"/>
      <dgm:spPr/>
    </dgm:pt>
    <dgm:pt modelId="{F05A9F4F-D9C4-4047-B465-D8341C642F9A}" type="pres">
      <dgm:prSet presAssocID="{C97A0487-B4A1-453D-9871-4D9BEB62F41D}" presName="header" presStyleLbl="node1" presStyleIdx="1" presStyleCnt="2"/>
      <dgm:spPr/>
      <dgm:t>
        <a:bodyPr/>
        <a:lstStyle/>
        <a:p>
          <a:endParaRPr lang="zh-CN" altLang="en-US"/>
        </a:p>
      </dgm:t>
    </dgm:pt>
    <dgm:pt modelId="{E0D4AD06-F653-475E-BA87-1D2D5F012923}" type="pres">
      <dgm:prSet presAssocID="{F4E4F2CC-E50C-413B-A95F-A6577C37A858}" presName="parTrans" presStyleLbl="sibTrans2D1" presStyleIdx="3" presStyleCnt="6"/>
      <dgm:spPr/>
      <dgm:t>
        <a:bodyPr/>
        <a:lstStyle/>
        <a:p>
          <a:endParaRPr lang="zh-CN" altLang="en-US"/>
        </a:p>
      </dgm:t>
    </dgm:pt>
    <dgm:pt modelId="{1CB79781-549B-43F1-966D-96045AE73D59}" type="pres">
      <dgm:prSet presAssocID="{A6680CC7-5772-4FCA-AF0A-AC176D05C4E9}" presName="child" presStyleLbl="alignAccFollowNode1" presStyleIdx="3" presStyleCnt="6">
        <dgm:presLayoutVars>
          <dgm:chMax val="0"/>
          <dgm:bulletEnabled val="1"/>
        </dgm:presLayoutVars>
      </dgm:prSet>
      <dgm:spPr/>
      <dgm:t>
        <a:bodyPr/>
        <a:lstStyle/>
        <a:p>
          <a:endParaRPr lang="zh-CN" altLang="en-US"/>
        </a:p>
      </dgm:t>
    </dgm:pt>
    <dgm:pt modelId="{C7348940-772D-418A-ABB4-26D0E0AF5D1E}" type="pres">
      <dgm:prSet presAssocID="{EBDB37B1-43F2-453B-ACB6-A66C231C0760}" presName="sibTrans" presStyleLbl="sibTrans2D1" presStyleIdx="4" presStyleCnt="6"/>
      <dgm:spPr/>
      <dgm:t>
        <a:bodyPr/>
        <a:lstStyle/>
        <a:p>
          <a:endParaRPr lang="zh-CN" altLang="en-US"/>
        </a:p>
      </dgm:t>
    </dgm:pt>
    <dgm:pt modelId="{95371E8A-B9C4-4736-8A87-BBD5E05C0EAC}" type="pres">
      <dgm:prSet presAssocID="{8E4754B6-409F-4A84-B7DE-C8CD8241E61C}" presName="child" presStyleLbl="alignAccFollowNode1" presStyleIdx="4" presStyleCnt="6">
        <dgm:presLayoutVars>
          <dgm:chMax val="0"/>
          <dgm:bulletEnabled val="1"/>
        </dgm:presLayoutVars>
      </dgm:prSet>
      <dgm:spPr/>
      <dgm:t>
        <a:bodyPr/>
        <a:lstStyle/>
        <a:p>
          <a:endParaRPr lang="zh-CN" altLang="en-US"/>
        </a:p>
      </dgm:t>
    </dgm:pt>
    <dgm:pt modelId="{140291D2-8FDB-4165-977C-1D8E1A41C642}" type="pres">
      <dgm:prSet presAssocID="{DD965AA4-C880-45EB-8EFC-2985661199CA}" presName="sibTrans" presStyleLbl="sibTrans2D1" presStyleIdx="5" presStyleCnt="6"/>
      <dgm:spPr/>
      <dgm:t>
        <a:bodyPr/>
        <a:lstStyle/>
        <a:p>
          <a:endParaRPr lang="zh-CN" altLang="en-US"/>
        </a:p>
      </dgm:t>
    </dgm:pt>
    <dgm:pt modelId="{BF6D39BE-BA38-438A-AEC2-165FAD081BC6}" type="pres">
      <dgm:prSet presAssocID="{34D3E717-1AF0-40BC-940B-18D4DC5A2133}" presName="child" presStyleLbl="alignAccFollowNode1" presStyleIdx="5" presStyleCnt="6">
        <dgm:presLayoutVars>
          <dgm:chMax val="0"/>
          <dgm:bulletEnabled val="1"/>
        </dgm:presLayoutVars>
      </dgm:prSet>
      <dgm:spPr/>
      <dgm:t>
        <a:bodyPr/>
        <a:lstStyle/>
        <a:p>
          <a:endParaRPr lang="zh-CN" altLang="en-US"/>
        </a:p>
      </dgm:t>
    </dgm:pt>
  </dgm:ptLst>
  <dgm:cxnLst>
    <dgm:cxn modelId="{D7BCE532-E8EE-4691-A8D2-A55EFFB354EF}" type="presOf" srcId="{8E4754B6-409F-4A84-B7DE-C8CD8241E61C}" destId="{95371E8A-B9C4-4736-8A87-BBD5E05C0EAC}" srcOrd="0" destOrd="0" presId="urn:microsoft.com/office/officeart/2005/8/layout/lProcess1"/>
    <dgm:cxn modelId="{613B2713-92F6-4E0A-B0A9-9BAA7AEB1B2B}" type="presOf" srcId="{2019BB5B-DF54-4E4A-B823-9ACDFDDAA9B1}" destId="{60DD69B2-92EA-4AE6-A245-3223FDC81A5B}" srcOrd="0" destOrd="0" presId="urn:microsoft.com/office/officeart/2005/8/layout/lProcess1"/>
    <dgm:cxn modelId="{0B12E55C-7D1E-4E93-BA3E-E95CB3BB4120}" srcId="{C97A0487-B4A1-453D-9871-4D9BEB62F41D}" destId="{34D3E717-1AF0-40BC-940B-18D4DC5A2133}" srcOrd="2" destOrd="0" parTransId="{E06402A7-F1EA-4266-8AFF-DC8C67C41681}" sibTransId="{28358F2D-A0BC-4FC4-BDFF-5EEE91624EEA}"/>
    <dgm:cxn modelId="{8F9B3EE3-DAB4-4A1E-AAA1-7E162BF0B3CC}" srcId="{82670982-3D07-43FB-9972-A812C8094FF5}" destId="{2019BB5B-DF54-4E4A-B823-9ACDFDDAA9B1}" srcOrd="1" destOrd="0" parTransId="{638B2AF1-0ACF-4280-9BC3-E6319E86A721}" sibTransId="{AA986D2A-ADBC-47FC-8FE2-B1EE40A41662}"/>
    <dgm:cxn modelId="{BF1BE703-D5CE-448F-8159-00116F54806B}" type="presOf" srcId="{92ACA537-B813-4CEF-BD58-ACA066F17CBD}" destId="{A73057EE-2986-44E3-A8C6-6C7C975DB813}" srcOrd="0" destOrd="0" presId="urn:microsoft.com/office/officeart/2005/8/layout/lProcess1"/>
    <dgm:cxn modelId="{DB88C6C9-24FC-4B4C-A932-A14E33B17557}" srcId="{CB24B671-3BA5-441A-AC11-8FD7E8A9CEB2}" destId="{C97A0487-B4A1-453D-9871-4D9BEB62F41D}" srcOrd="1" destOrd="0" parTransId="{E2476B53-BCC4-4E02-83DC-E7C45BF96DCA}" sibTransId="{6BD5C75F-F4D7-4DA7-BEEE-058F4DA2675B}"/>
    <dgm:cxn modelId="{CF2B90C5-0AC5-46DB-A526-B303ACF76C1B}" type="presOf" srcId="{34D3E717-1AF0-40BC-940B-18D4DC5A2133}" destId="{BF6D39BE-BA38-438A-AEC2-165FAD081BC6}" srcOrd="0" destOrd="0" presId="urn:microsoft.com/office/officeart/2005/8/layout/lProcess1"/>
    <dgm:cxn modelId="{9FD80402-B3BF-4417-A420-DDB97B7B8286}" type="presOf" srcId="{AA986D2A-ADBC-47FC-8FE2-B1EE40A41662}" destId="{B912144E-8AE2-4164-8997-A81281B48B62}" srcOrd="0" destOrd="0" presId="urn:microsoft.com/office/officeart/2005/8/layout/lProcess1"/>
    <dgm:cxn modelId="{C6FA776E-3706-4ACB-9097-8A31782A6388}" type="presOf" srcId="{C97A0487-B4A1-453D-9871-4D9BEB62F41D}" destId="{F05A9F4F-D9C4-4047-B465-D8341C642F9A}" srcOrd="0" destOrd="0" presId="urn:microsoft.com/office/officeart/2005/8/layout/lProcess1"/>
    <dgm:cxn modelId="{F937230C-2945-4469-B247-3A6852796A26}" srcId="{C97A0487-B4A1-453D-9871-4D9BEB62F41D}" destId="{8E4754B6-409F-4A84-B7DE-C8CD8241E61C}" srcOrd="1" destOrd="0" parTransId="{33B1F3D0-80A1-40B2-B433-1018725BC800}" sibTransId="{DD965AA4-C880-45EB-8EFC-2985661199CA}"/>
    <dgm:cxn modelId="{8CD8A65D-1E56-4136-83AD-ECCB6B2E3FCD}" type="presOf" srcId="{EBDB37B1-43F2-453B-ACB6-A66C231C0760}" destId="{C7348940-772D-418A-ABB4-26D0E0AF5D1E}" srcOrd="0" destOrd="0" presId="urn:microsoft.com/office/officeart/2005/8/layout/lProcess1"/>
    <dgm:cxn modelId="{40C0A1D9-F712-4078-942A-309AAF6AE154}" srcId="{C97A0487-B4A1-453D-9871-4D9BEB62F41D}" destId="{A6680CC7-5772-4FCA-AF0A-AC176D05C4E9}" srcOrd="0" destOrd="0" parTransId="{F4E4F2CC-E50C-413B-A95F-A6577C37A858}" sibTransId="{EBDB37B1-43F2-453B-ACB6-A66C231C0760}"/>
    <dgm:cxn modelId="{7041C397-1126-49A2-B913-D801848F4C1F}" type="presOf" srcId="{CB24B671-3BA5-441A-AC11-8FD7E8A9CEB2}" destId="{CC21C66E-E96C-41AA-A9A1-D9E5D2E52AB1}" srcOrd="0" destOrd="0" presId="urn:microsoft.com/office/officeart/2005/8/layout/lProcess1"/>
    <dgm:cxn modelId="{ED39D439-769A-4519-AAAD-24FE14B34C83}" type="presOf" srcId="{2126249E-DC56-401F-AB58-757C2052D03F}" destId="{8954740C-F286-41C5-8876-0375F537FDEC}" srcOrd="0" destOrd="0" presId="urn:microsoft.com/office/officeart/2005/8/layout/lProcess1"/>
    <dgm:cxn modelId="{474A8533-AF42-413A-8093-C320954FA74A}" srcId="{82670982-3D07-43FB-9972-A812C8094FF5}" destId="{70B0B368-3A9D-4DFC-89AC-C29B3AC3C2DE}" srcOrd="0" destOrd="0" parTransId="{2126249E-DC56-401F-AB58-757C2052D03F}" sibTransId="{CEAB35DA-755A-441D-BF47-9B1AE9EDFD62}"/>
    <dgm:cxn modelId="{ED0D5FAE-B285-4458-8E51-1DE26518A0B7}" type="presOf" srcId="{CEAB35DA-755A-441D-BF47-9B1AE9EDFD62}" destId="{C64D10F4-6471-4450-B0E1-448ADF23FA47}" srcOrd="0" destOrd="0" presId="urn:microsoft.com/office/officeart/2005/8/layout/lProcess1"/>
    <dgm:cxn modelId="{80B71C25-2C80-4B59-B201-A3348D546087}" srcId="{CB24B671-3BA5-441A-AC11-8FD7E8A9CEB2}" destId="{82670982-3D07-43FB-9972-A812C8094FF5}" srcOrd="0" destOrd="0" parTransId="{D4DB813D-F785-4649-AC20-77D093D14A24}" sibTransId="{BC8B36F7-3497-46E1-8A2E-85F86A24E7C0}"/>
    <dgm:cxn modelId="{A2AE7284-3CFC-4E99-93C9-E2FD32DC5427}" type="presOf" srcId="{A6680CC7-5772-4FCA-AF0A-AC176D05C4E9}" destId="{1CB79781-549B-43F1-966D-96045AE73D59}" srcOrd="0" destOrd="0" presId="urn:microsoft.com/office/officeart/2005/8/layout/lProcess1"/>
    <dgm:cxn modelId="{EDE96A33-5EE8-4300-B323-43022A0DD7BC}" srcId="{82670982-3D07-43FB-9972-A812C8094FF5}" destId="{92ACA537-B813-4CEF-BD58-ACA066F17CBD}" srcOrd="2" destOrd="0" parTransId="{80A3D25D-292D-4FE4-832E-B29FE16992A4}" sibTransId="{5F12AC1C-7121-46B7-B63E-04710A074B5B}"/>
    <dgm:cxn modelId="{1D9D2031-D353-446C-9EBA-CB472D55B5F9}" type="presOf" srcId="{DD965AA4-C880-45EB-8EFC-2985661199CA}" destId="{140291D2-8FDB-4165-977C-1D8E1A41C642}" srcOrd="0" destOrd="0" presId="urn:microsoft.com/office/officeart/2005/8/layout/lProcess1"/>
    <dgm:cxn modelId="{78712817-D207-4FE1-A9F7-2430B5D70247}" type="presOf" srcId="{70B0B368-3A9D-4DFC-89AC-C29B3AC3C2DE}" destId="{34AF3EA6-95EC-467A-A323-740FD4C8B2D9}" srcOrd="0" destOrd="0" presId="urn:microsoft.com/office/officeart/2005/8/layout/lProcess1"/>
    <dgm:cxn modelId="{15F7D51E-A21B-4620-B1F1-FD3728E8414F}" type="presOf" srcId="{82670982-3D07-43FB-9972-A812C8094FF5}" destId="{4F7FD54E-21EA-4252-AFC4-354B29D41286}" srcOrd="0" destOrd="0" presId="urn:microsoft.com/office/officeart/2005/8/layout/lProcess1"/>
    <dgm:cxn modelId="{617880A3-0EDE-4BC0-8AC8-068A31703089}" type="presOf" srcId="{F4E4F2CC-E50C-413B-A95F-A6577C37A858}" destId="{E0D4AD06-F653-475E-BA87-1D2D5F012923}" srcOrd="0" destOrd="0" presId="urn:microsoft.com/office/officeart/2005/8/layout/lProcess1"/>
    <dgm:cxn modelId="{1A3C787C-345C-4D8C-8150-C5F27ED85BD7}" type="presParOf" srcId="{CC21C66E-E96C-41AA-A9A1-D9E5D2E52AB1}" destId="{94B21FBF-C01D-4211-8423-AB6290022079}" srcOrd="0" destOrd="0" presId="urn:microsoft.com/office/officeart/2005/8/layout/lProcess1"/>
    <dgm:cxn modelId="{62BBA4EC-8B46-4C7A-80ED-9E9089C60898}" type="presParOf" srcId="{94B21FBF-C01D-4211-8423-AB6290022079}" destId="{4F7FD54E-21EA-4252-AFC4-354B29D41286}" srcOrd="0" destOrd="0" presId="urn:microsoft.com/office/officeart/2005/8/layout/lProcess1"/>
    <dgm:cxn modelId="{4183591C-0717-4B68-A906-17B24D86A9D3}" type="presParOf" srcId="{94B21FBF-C01D-4211-8423-AB6290022079}" destId="{8954740C-F286-41C5-8876-0375F537FDEC}" srcOrd="1" destOrd="0" presId="urn:microsoft.com/office/officeart/2005/8/layout/lProcess1"/>
    <dgm:cxn modelId="{610E845E-22D8-4005-AD24-42439F4B05A7}" type="presParOf" srcId="{94B21FBF-C01D-4211-8423-AB6290022079}" destId="{34AF3EA6-95EC-467A-A323-740FD4C8B2D9}" srcOrd="2" destOrd="0" presId="urn:microsoft.com/office/officeart/2005/8/layout/lProcess1"/>
    <dgm:cxn modelId="{98C79244-64E1-4211-BBDA-D3A86FD19F38}" type="presParOf" srcId="{94B21FBF-C01D-4211-8423-AB6290022079}" destId="{C64D10F4-6471-4450-B0E1-448ADF23FA47}" srcOrd="3" destOrd="0" presId="urn:microsoft.com/office/officeart/2005/8/layout/lProcess1"/>
    <dgm:cxn modelId="{73CE7EB8-D971-4763-BBD5-A54E4EE91E2C}" type="presParOf" srcId="{94B21FBF-C01D-4211-8423-AB6290022079}" destId="{60DD69B2-92EA-4AE6-A245-3223FDC81A5B}" srcOrd="4" destOrd="0" presId="urn:microsoft.com/office/officeart/2005/8/layout/lProcess1"/>
    <dgm:cxn modelId="{354470F3-FB45-404A-8D46-F876609901D0}" type="presParOf" srcId="{94B21FBF-C01D-4211-8423-AB6290022079}" destId="{B912144E-8AE2-4164-8997-A81281B48B62}" srcOrd="5" destOrd="0" presId="urn:microsoft.com/office/officeart/2005/8/layout/lProcess1"/>
    <dgm:cxn modelId="{1210EA79-06B9-4A2A-A0B2-4037460EAE2C}" type="presParOf" srcId="{94B21FBF-C01D-4211-8423-AB6290022079}" destId="{A73057EE-2986-44E3-A8C6-6C7C975DB813}" srcOrd="6" destOrd="0" presId="urn:microsoft.com/office/officeart/2005/8/layout/lProcess1"/>
    <dgm:cxn modelId="{05190B59-84BA-42B5-85AC-4DBA7B80783C}" type="presParOf" srcId="{CC21C66E-E96C-41AA-A9A1-D9E5D2E52AB1}" destId="{A199734C-4BDB-4388-AB8C-0BB2415868F2}" srcOrd="1" destOrd="0" presId="urn:microsoft.com/office/officeart/2005/8/layout/lProcess1"/>
    <dgm:cxn modelId="{4B163884-47C7-4DC4-AC1E-4F3DB82313AD}" type="presParOf" srcId="{CC21C66E-E96C-41AA-A9A1-D9E5D2E52AB1}" destId="{15F33FCB-58D0-48A5-BA28-487503868023}" srcOrd="2" destOrd="0" presId="urn:microsoft.com/office/officeart/2005/8/layout/lProcess1"/>
    <dgm:cxn modelId="{E6A57974-2563-45C2-BFF6-F672C864754A}" type="presParOf" srcId="{15F33FCB-58D0-48A5-BA28-487503868023}" destId="{F05A9F4F-D9C4-4047-B465-D8341C642F9A}" srcOrd="0" destOrd="0" presId="urn:microsoft.com/office/officeart/2005/8/layout/lProcess1"/>
    <dgm:cxn modelId="{79332A4E-1C9F-4A8A-9B11-38945372CF65}" type="presParOf" srcId="{15F33FCB-58D0-48A5-BA28-487503868023}" destId="{E0D4AD06-F653-475E-BA87-1D2D5F012923}" srcOrd="1" destOrd="0" presId="urn:microsoft.com/office/officeart/2005/8/layout/lProcess1"/>
    <dgm:cxn modelId="{2C2B6EEC-076E-435C-9CCE-C84ACA981A8B}" type="presParOf" srcId="{15F33FCB-58D0-48A5-BA28-487503868023}" destId="{1CB79781-549B-43F1-966D-96045AE73D59}" srcOrd="2" destOrd="0" presId="urn:microsoft.com/office/officeart/2005/8/layout/lProcess1"/>
    <dgm:cxn modelId="{41A0D97A-42E2-4EB2-BE82-F30366B5AB5A}" type="presParOf" srcId="{15F33FCB-58D0-48A5-BA28-487503868023}" destId="{C7348940-772D-418A-ABB4-26D0E0AF5D1E}" srcOrd="3" destOrd="0" presId="urn:microsoft.com/office/officeart/2005/8/layout/lProcess1"/>
    <dgm:cxn modelId="{FAB66285-4756-476A-A8F4-9B6BD669D413}" type="presParOf" srcId="{15F33FCB-58D0-48A5-BA28-487503868023}" destId="{95371E8A-B9C4-4736-8A87-BBD5E05C0EAC}" srcOrd="4" destOrd="0" presId="urn:microsoft.com/office/officeart/2005/8/layout/lProcess1"/>
    <dgm:cxn modelId="{174C227E-1768-4FE3-A43B-246C51E65889}" type="presParOf" srcId="{15F33FCB-58D0-48A5-BA28-487503868023}" destId="{140291D2-8FDB-4165-977C-1D8E1A41C642}" srcOrd="5" destOrd="0" presId="urn:microsoft.com/office/officeart/2005/8/layout/lProcess1"/>
    <dgm:cxn modelId="{A827C253-1A92-4A1B-A36F-5F48955CFCA1}" type="presParOf" srcId="{15F33FCB-58D0-48A5-BA28-487503868023}" destId="{BF6D39BE-BA38-438A-AEC2-165FAD081BC6}" srcOrd="6"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CAAFB3A-5092-4100-BE54-73B248A29694}" type="doc">
      <dgm:prSet loTypeId="urn:microsoft.com/office/officeart/2005/8/layout/process5" loCatId="process" qsTypeId="urn:microsoft.com/office/officeart/2005/8/quickstyle/simple1" qsCatId="simple" csTypeId="urn:microsoft.com/office/officeart/2005/8/colors/accent1_4" csCatId="accent1" phldr="1"/>
      <dgm:spPr/>
      <dgm:t>
        <a:bodyPr/>
        <a:lstStyle/>
        <a:p>
          <a:endParaRPr lang="zh-CN" altLang="en-US"/>
        </a:p>
      </dgm:t>
    </dgm:pt>
    <dgm:pt modelId="{53C32C92-4B42-46B4-A698-634FEC3F92A8}">
      <dgm:prSet phldrT="[文本]"/>
      <dgm:spPr/>
      <dgm:t>
        <a:bodyPr/>
        <a:lstStyle/>
        <a:p>
          <a:r>
            <a:rPr lang="zh-CN" altLang="en-US" dirty="0" smtClean="0">
              <a:solidFill>
                <a:srgbClr val="0070C0"/>
              </a:solidFill>
              <a:latin typeface="+mj-ea"/>
              <a:ea typeface="+mj-ea"/>
            </a:rPr>
            <a:t>立刻报案</a:t>
          </a:r>
          <a:endParaRPr lang="zh-CN" altLang="en-US" dirty="0">
            <a:solidFill>
              <a:srgbClr val="0070C0"/>
            </a:solidFill>
            <a:latin typeface="+mj-ea"/>
            <a:ea typeface="+mj-ea"/>
          </a:endParaRPr>
        </a:p>
      </dgm:t>
    </dgm:pt>
    <dgm:pt modelId="{4989D6A3-5ADD-4C9E-9BCA-D5EE600A777B}" type="parTrans" cxnId="{CAF26268-63E7-4AC0-8BF0-B4A8199FDBC7}">
      <dgm:prSet/>
      <dgm:spPr/>
      <dgm:t>
        <a:bodyPr/>
        <a:lstStyle/>
        <a:p>
          <a:endParaRPr lang="zh-CN" altLang="en-US"/>
        </a:p>
      </dgm:t>
    </dgm:pt>
    <dgm:pt modelId="{209D18F7-6577-4393-A52D-C16B9C6465D2}" type="sibTrans" cxnId="{CAF26268-63E7-4AC0-8BF0-B4A8199FDBC7}">
      <dgm:prSet/>
      <dgm:spPr/>
      <dgm:t>
        <a:bodyPr/>
        <a:lstStyle/>
        <a:p>
          <a:endParaRPr lang="zh-CN" altLang="en-US"/>
        </a:p>
      </dgm:t>
    </dgm:pt>
    <dgm:pt modelId="{2E0CCFF8-E92C-471E-AC38-CA9312D0B372}">
      <dgm:prSet phldrT="[文本]"/>
      <dgm:spPr/>
      <dgm:t>
        <a:bodyPr/>
        <a:lstStyle/>
        <a:p>
          <a:r>
            <a:rPr lang="zh-CN" altLang="en-US" dirty="0" smtClean="0">
              <a:solidFill>
                <a:srgbClr val="0070C0"/>
              </a:solidFill>
              <a:latin typeface="+mj-ea"/>
              <a:ea typeface="+mj-ea"/>
            </a:rPr>
            <a:t>学院成立处理小组</a:t>
          </a:r>
          <a:endParaRPr lang="zh-CN" altLang="en-US" dirty="0">
            <a:solidFill>
              <a:srgbClr val="0070C0"/>
            </a:solidFill>
            <a:latin typeface="+mj-ea"/>
            <a:ea typeface="+mj-ea"/>
          </a:endParaRPr>
        </a:p>
      </dgm:t>
    </dgm:pt>
    <dgm:pt modelId="{251683F5-8BBF-4902-9108-E85616447A59}" type="parTrans" cxnId="{464DEE49-2852-4592-AF87-7FB11CCE6593}">
      <dgm:prSet/>
      <dgm:spPr/>
      <dgm:t>
        <a:bodyPr/>
        <a:lstStyle/>
        <a:p>
          <a:endParaRPr lang="zh-CN" altLang="en-US"/>
        </a:p>
      </dgm:t>
    </dgm:pt>
    <dgm:pt modelId="{FDB41031-AFB7-4546-AAFF-2FABB965F551}" type="sibTrans" cxnId="{464DEE49-2852-4592-AF87-7FB11CCE6593}">
      <dgm:prSet/>
      <dgm:spPr/>
      <dgm:t>
        <a:bodyPr/>
        <a:lstStyle/>
        <a:p>
          <a:endParaRPr lang="zh-CN" altLang="en-US"/>
        </a:p>
      </dgm:t>
    </dgm:pt>
    <dgm:pt modelId="{12C7BAA1-69DB-4F4B-A77D-68B725ACFC75}">
      <dgm:prSet phldrT="[文本]"/>
      <dgm:spPr/>
      <dgm:t>
        <a:bodyPr/>
        <a:lstStyle/>
        <a:p>
          <a:r>
            <a:rPr lang="zh-CN" altLang="en-US" dirty="0" smtClean="0">
              <a:solidFill>
                <a:srgbClr val="0070C0"/>
              </a:solidFill>
              <a:latin typeface="+mj-ea"/>
              <a:ea typeface="+mj-ea"/>
            </a:rPr>
            <a:t>妥善安排家长及相关人员</a:t>
          </a:r>
          <a:endParaRPr lang="zh-CN" altLang="en-US" dirty="0">
            <a:solidFill>
              <a:srgbClr val="0070C0"/>
            </a:solidFill>
            <a:latin typeface="+mj-ea"/>
            <a:ea typeface="+mj-ea"/>
          </a:endParaRPr>
        </a:p>
      </dgm:t>
    </dgm:pt>
    <dgm:pt modelId="{EF88242F-2961-4B03-A5EF-1D01042B751F}" type="parTrans" cxnId="{1349C680-BD9E-4AAC-A0C5-F1EB2B65C492}">
      <dgm:prSet/>
      <dgm:spPr/>
      <dgm:t>
        <a:bodyPr/>
        <a:lstStyle/>
        <a:p>
          <a:endParaRPr lang="zh-CN" altLang="en-US"/>
        </a:p>
      </dgm:t>
    </dgm:pt>
    <dgm:pt modelId="{E72DE7C6-343E-4AEA-86F9-591D65B85BEB}" type="sibTrans" cxnId="{1349C680-BD9E-4AAC-A0C5-F1EB2B65C492}">
      <dgm:prSet/>
      <dgm:spPr/>
      <dgm:t>
        <a:bodyPr/>
        <a:lstStyle/>
        <a:p>
          <a:endParaRPr lang="zh-CN" altLang="en-US"/>
        </a:p>
      </dgm:t>
    </dgm:pt>
    <dgm:pt modelId="{182F4634-E2C2-4A2C-8F1A-C679EB9748C7}">
      <dgm:prSet phldrT="[文本]"/>
      <dgm:spPr/>
      <dgm:t>
        <a:bodyPr/>
        <a:lstStyle/>
        <a:p>
          <a:r>
            <a:rPr lang="zh-CN" altLang="en-US" dirty="0" smtClean="0">
              <a:solidFill>
                <a:srgbClr val="0070C0"/>
              </a:solidFill>
              <a:latin typeface="+mj-ea"/>
              <a:ea typeface="+mj-ea"/>
            </a:rPr>
            <a:t>联系学工部进行保险赔付</a:t>
          </a:r>
          <a:endParaRPr lang="zh-CN" altLang="en-US" dirty="0">
            <a:solidFill>
              <a:srgbClr val="0070C0"/>
            </a:solidFill>
            <a:latin typeface="+mj-ea"/>
            <a:ea typeface="+mj-ea"/>
          </a:endParaRPr>
        </a:p>
      </dgm:t>
    </dgm:pt>
    <dgm:pt modelId="{89532068-B0C5-4C04-85A1-295CCB9A8BBA}" type="parTrans" cxnId="{2C36547B-31A7-4E3E-BB61-015568ED2E3B}">
      <dgm:prSet/>
      <dgm:spPr/>
      <dgm:t>
        <a:bodyPr/>
        <a:lstStyle/>
        <a:p>
          <a:endParaRPr lang="zh-CN" altLang="en-US"/>
        </a:p>
      </dgm:t>
    </dgm:pt>
    <dgm:pt modelId="{8E1512AD-D6E5-4E30-8A29-59DCCA0E4366}" type="sibTrans" cxnId="{2C36547B-31A7-4E3E-BB61-015568ED2E3B}">
      <dgm:prSet/>
      <dgm:spPr/>
      <dgm:t>
        <a:bodyPr/>
        <a:lstStyle/>
        <a:p>
          <a:endParaRPr lang="zh-CN" altLang="en-US"/>
        </a:p>
      </dgm:t>
    </dgm:pt>
    <dgm:pt modelId="{E114B00E-4341-47E6-B7B0-FB23C13F8CAB}">
      <dgm:prSet phldrT="[文本]"/>
      <dgm:spPr/>
      <dgm:t>
        <a:bodyPr/>
        <a:lstStyle/>
        <a:p>
          <a:r>
            <a:rPr lang="zh-CN" altLang="en-US" dirty="0" smtClean="0">
              <a:solidFill>
                <a:srgbClr val="0070C0"/>
              </a:solidFill>
              <a:latin typeface="+mj-ea"/>
              <a:ea typeface="+mj-ea"/>
            </a:rPr>
            <a:t>安排心理辅导</a:t>
          </a:r>
          <a:endParaRPr lang="zh-CN" altLang="en-US" dirty="0">
            <a:solidFill>
              <a:srgbClr val="0070C0"/>
            </a:solidFill>
            <a:latin typeface="+mj-ea"/>
            <a:ea typeface="+mj-ea"/>
          </a:endParaRPr>
        </a:p>
      </dgm:t>
    </dgm:pt>
    <dgm:pt modelId="{2D188E68-ACA8-4F64-9125-FFCEDF66FD76}" type="parTrans" cxnId="{E8206954-B491-4337-B243-C437CC0FE538}">
      <dgm:prSet/>
      <dgm:spPr/>
      <dgm:t>
        <a:bodyPr/>
        <a:lstStyle/>
        <a:p>
          <a:endParaRPr lang="zh-CN" altLang="en-US"/>
        </a:p>
      </dgm:t>
    </dgm:pt>
    <dgm:pt modelId="{1077C5E0-E904-468F-92CF-3FD808333814}" type="sibTrans" cxnId="{E8206954-B491-4337-B243-C437CC0FE538}">
      <dgm:prSet/>
      <dgm:spPr/>
      <dgm:t>
        <a:bodyPr/>
        <a:lstStyle/>
        <a:p>
          <a:endParaRPr lang="zh-CN" altLang="en-US"/>
        </a:p>
      </dgm:t>
    </dgm:pt>
    <dgm:pt modelId="{00376447-2630-41D2-824F-910E80173AF0}">
      <dgm:prSet/>
      <dgm:spPr/>
      <dgm:t>
        <a:bodyPr/>
        <a:lstStyle/>
        <a:p>
          <a:r>
            <a:rPr lang="zh-CN" altLang="en-US" dirty="0" smtClean="0">
              <a:solidFill>
                <a:srgbClr val="0070C0"/>
              </a:solidFill>
              <a:latin typeface="+mj-ea"/>
              <a:ea typeface="+mj-ea"/>
            </a:rPr>
            <a:t>积极应对媒体</a:t>
          </a:r>
          <a:endParaRPr lang="zh-CN" altLang="en-US" dirty="0">
            <a:solidFill>
              <a:srgbClr val="0070C0"/>
            </a:solidFill>
            <a:latin typeface="+mj-ea"/>
            <a:ea typeface="+mj-ea"/>
          </a:endParaRPr>
        </a:p>
      </dgm:t>
    </dgm:pt>
    <dgm:pt modelId="{243E83DF-3344-4D3F-8154-E22CAD490383}" type="parTrans" cxnId="{5D516A3D-C48F-436C-B9F5-98080AD21AB5}">
      <dgm:prSet/>
      <dgm:spPr/>
      <dgm:t>
        <a:bodyPr/>
        <a:lstStyle/>
        <a:p>
          <a:endParaRPr lang="zh-CN" altLang="en-US"/>
        </a:p>
      </dgm:t>
    </dgm:pt>
    <dgm:pt modelId="{B1EB4C5C-AB78-4B81-AE0A-48F961534844}" type="sibTrans" cxnId="{5D516A3D-C48F-436C-B9F5-98080AD21AB5}">
      <dgm:prSet/>
      <dgm:spPr/>
      <dgm:t>
        <a:bodyPr/>
        <a:lstStyle/>
        <a:p>
          <a:endParaRPr lang="zh-CN" altLang="en-US"/>
        </a:p>
      </dgm:t>
    </dgm:pt>
    <dgm:pt modelId="{8D82C1E0-37D7-4F62-AB4F-B1B5D3A9D78A}">
      <dgm:prSet phldrT="[文本]"/>
      <dgm:spPr/>
      <dgm:t>
        <a:bodyPr/>
        <a:lstStyle/>
        <a:p>
          <a:r>
            <a:rPr lang="zh-CN" altLang="en-US" dirty="0" smtClean="0">
              <a:solidFill>
                <a:srgbClr val="0070C0"/>
              </a:solidFill>
              <a:latin typeface="+mj-ea"/>
              <a:ea typeface="+mj-ea"/>
            </a:rPr>
            <a:t>学校内部相关单位总结</a:t>
          </a:r>
          <a:endParaRPr lang="zh-CN" altLang="en-US" dirty="0">
            <a:solidFill>
              <a:srgbClr val="0070C0"/>
            </a:solidFill>
            <a:latin typeface="+mj-ea"/>
            <a:ea typeface="+mj-ea"/>
          </a:endParaRPr>
        </a:p>
      </dgm:t>
    </dgm:pt>
    <dgm:pt modelId="{B30E9020-5F37-4D5F-B1DE-C4F0D9E03AA8}" type="parTrans" cxnId="{7A2DE42F-26DD-4920-B8B8-99C4363B43F5}">
      <dgm:prSet/>
      <dgm:spPr/>
      <dgm:t>
        <a:bodyPr/>
        <a:lstStyle/>
        <a:p>
          <a:endParaRPr lang="zh-CN" altLang="en-US"/>
        </a:p>
      </dgm:t>
    </dgm:pt>
    <dgm:pt modelId="{6D8C1147-5F29-4BA1-AB21-DF6DF82AA873}" type="sibTrans" cxnId="{7A2DE42F-26DD-4920-B8B8-99C4363B43F5}">
      <dgm:prSet/>
      <dgm:spPr/>
      <dgm:t>
        <a:bodyPr/>
        <a:lstStyle/>
        <a:p>
          <a:endParaRPr lang="zh-CN" altLang="en-US"/>
        </a:p>
      </dgm:t>
    </dgm:pt>
    <dgm:pt modelId="{25548FE5-3459-44ED-8045-38D4317391D9}" type="pres">
      <dgm:prSet presAssocID="{CCAAFB3A-5092-4100-BE54-73B248A29694}" presName="diagram" presStyleCnt="0">
        <dgm:presLayoutVars>
          <dgm:dir/>
          <dgm:resizeHandles val="exact"/>
        </dgm:presLayoutVars>
      </dgm:prSet>
      <dgm:spPr/>
      <dgm:t>
        <a:bodyPr/>
        <a:lstStyle/>
        <a:p>
          <a:endParaRPr lang="zh-CN" altLang="en-US"/>
        </a:p>
      </dgm:t>
    </dgm:pt>
    <dgm:pt modelId="{A4FCD273-0231-455D-B551-C84B3DE109C9}" type="pres">
      <dgm:prSet presAssocID="{53C32C92-4B42-46B4-A698-634FEC3F92A8}" presName="node" presStyleLbl="node1" presStyleIdx="0" presStyleCnt="7">
        <dgm:presLayoutVars>
          <dgm:bulletEnabled val="1"/>
        </dgm:presLayoutVars>
      </dgm:prSet>
      <dgm:spPr/>
      <dgm:t>
        <a:bodyPr/>
        <a:lstStyle/>
        <a:p>
          <a:endParaRPr lang="zh-CN" altLang="en-US"/>
        </a:p>
      </dgm:t>
    </dgm:pt>
    <dgm:pt modelId="{3EF3B95A-5452-43D6-B529-066D7163E576}" type="pres">
      <dgm:prSet presAssocID="{209D18F7-6577-4393-A52D-C16B9C6465D2}" presName="sibTrans" presStyleLbl="sibTrans2D1" presStyleIdx="0" presStyleCnt="6"/>
      <dgm:spPr/>
      <dgm:t>
        <a:bodyPr/>
        <a:lstStyle/>
        <a:p>
          <a:endParaRPr lang="zh-CN" altLang="en-US"/>
        </a:p>
      </dgm:t>
    </dgm:pt>
    <dgm:pt modelId="{FE022240-3A43-49A5-B676-7C4BC2060F03}" type="pres">
      <dgm:prSet presAssocID="{209D18F7-6577-4393-A52D-C16B9C6465D2}" presName="connectorText" presStyleLbl="sibTrans2D1" presStyleIdx="0" presStyleCnt="6"/>
      <dgm:spPr/>
      <dgm:t>
        <a:bodyPr/>
        <a:lstStyle/>
        <a:p>
          <a:endParaRPr lang="zh-CN" altLang="en-US"/>
        </a:p>
      </dgm:t>
    </dgm:pt>
    <dgm:pt modelId="{AA37F97D-1F19-4253-8CC0-BD1B702552DA}" type="pres">
      <dgm:prSet presAssocID="{2E0CCFF8-E92C-471E-AC38-CA9312D0B372}" presName="node" presStyleLbl="node1" presStyleIdx="1" presStyleCnt="7">
        <dgm:presLayoutVars>
          <dgm:bulletEnabled val="1"/>
        </dgm:presLayoutVars>
      </dgm:prSet>
      <dgm:spPr/>
      <dgm:t>
        <a:bodyPr/>
        <a:lstStyle/>
        <a:p>
          <a:endParaRPr lang="zh-CN" altLang="en-US"/>
        </a:p>
      </dgm:t>
    </dgm:pt>
    <dgm:pt modelId="{1E5AC56F-9975-4F55-8E7D-506131C8CC17}" type="pres">
      <dgm:prSet presAssocID="{FDB41031-AFB7-4546-AAFF-2FABB965F551}" presName="sibTrans" presStyleLbl="sibTrans2D1" presStyleIdx="1" presStyleCnt="6"/>
      <dgm:spPr/>
      <dgm:t>
        <a:bodyPr/>
        <a:lstStyle/>
        <a:p>
          <a:endParaRPr lang="zh-CN" altLang="en-US"/>
        </a:p>
      </dgm:t>
    </dgm:pt>
    <dgm:pt modelId="{A92206D7-0678-4272-80F7-697C4618EA51}" type="pres">
      <dgm:prSet presAssocID="{FDB41031-AFB7-4546-AAFF-2FABB965F551}" presName="connectorText" presStyleLbl="sibTrans2D1" presStyleIdx="1" presStyleCnt="6"/>
      <dgm:spPr/>
      <dgm:t>
        <a:bodyPr/>
        <a:lstStyle/>
        <a:p>
          <a:endParaRPr lang="zh-CN" altLang="en-US"/>
        </a:p>
      </dgm:t>
    </dgm:pt>
    <dgm:pt modelId="{20858E79-B7E2-4176-A014-81AD9DCA6192}" type="pres">
      <dgm:prSet presAssocID="{12C7BAA1-69DB-4F4B-A77D-68B725ACFC75}" presName="node" presStyleLbl="node1" presStyleIdx="2" presStyleCnt="7">
        <dgm:presLayoutVars>
          <dgm:bulletEnabled val="1"/>
        </dgm:presLayoutVars>
      </dgm:prSet>
      <dgm:spPr/>
      <dgm:t>
        <a:bodyPr/>
        <a:lstStyle/>
        <a:p>
          <a:endParaRPr lang="zh-CN" altLang="en-US"/>
        </a:p>
      </dgm:t>
    </dgm:pt>
    <dgm:pt modelId="{A160D954-9B4E-4A79-8383-115C42D6EE23}" type="pres">
      <dgm:prSet presAssocID="{E72DE7C6-343E-4AEA-86F9-591D65B85BEB}" presName="sibTrans" presStyleLbl="sibTrans2D1" presStyleIdx="2" presStyleCnt="6"/>
      <dgm:spPr/>
      <dgm:t>
        <a:bodyPr/>
        <a:lstStyle/>
        <a:p>
          <a:endParaRPr lang="zh-CN" altLang="en-US"/>
        </a:p>
      </dgm:t>
    </dgm:pt>
    <dgm:pt modelId="{F8E155FC-E10F-4DC0-9759-295142E0FFBB}" type="pres">
      <dgm:prSet presAssocID="{E72DE7C6-343E-4AEA-86F9-591D65B85BEB}" presName="connectorText" presStyleLbl="sibTrans2D1" presStyleIdx="2" presStyleCnt="6"/>
      <dgm:spPr/>
      <dgm:t>
        <a:bodyPr/>
        <a:lstStyle/>
        <a:p>
          <a:endParaRPr lang="zh-CN" altLang="en-US"/>
        </a:p>
      </dgm:t>
    </dgm:pt>
    <dgm:pt modelId="{66A883C8-6DB6-4202-812B-76ADEABEAA03}" type="pres">
      <dgm:prSet presAssocID="{182F4634-E2C2-4A2C-8F1A-C679EB9748C7}" presName="node" presStyleLbl="node1" presStyleIdx="3" presStyleCnt="7">
        <dgm:presLayoutVars>
          <dgm:bulletEnabled val="1"/>
        </dgm:presLayoutVars>
      </dgm:prSet>
      <dgm:spPr/>
      <dgm:t>
        <a:bodyPr/>
        <a:lstStyle/>
        <a:p>
          <a:endParaRPr lang="zh-CN" altLang="en-US"/>
        </a:p>
      </dgm:t>
    </dgm:pt>
    <dgm:pt modelId="{844FB432-09F7-4FA7-98E4-98288DB10A2E}" type="pres">
      <dgm:prSet presAssocID="{8E1512AD-D6E5-4E30-8A29-59DCCA0E4366}" presName="sibTrans" presStyleLbl="sibTrans2D1" presStyleIdx="3" presStyleCnt="6"/>
      <dgm:spPr/>
      <dgm:t>
        <a:bodyPr/>
        <a:lstStyle/>
        <a:p>
          <a:endParaRPr lang="zh-CN" altLang="en-US"/>
        </a:p>
      </dgm:t>
    </dgm:pt>
    <dgm:pt modelId="{A6A9A234-02F5-4682-8333-4379E727CCE0}" type="pres">
      <dgm:prSet presAssocID="{8E1512AD-D6E5-4E30-8A29-59DCCA0E4366}" presName="connectorText" presStyleLbl="sibTrans2D1" presStyleIdx="3" presStyleCnt="6"/>
      <dgm:spPr/>
      <dgm:t>
        <a:bodyPr/>
        <a:lstStyle/>
        <a:p>
          <a:endParaRPr lang="zh-CN" altLang="en-US"/>
        </a:p>
      </dgm:t>
    </dgm:pt>
    <dgm:pt modelId="{8ACC48E9-5064-4BCF-9DDE-33796C1D0148}" type="pres">
      <dgm:prSet presAssocID="{E114B00E-4341-47E6-B7B0-FB23C13F8CAB}" presName="node" presStyleLbl="node1" presStyleIdx="4" presStyleCnt="7">
        <dgm:presLayoutVars>
          <dgm:bulletEnabled val="1"/>
        </dgm:presLayoutVars>
      </dgm:prSet>
      <dgm:spPr/>
      <dgm:t>
        <a:bodyPr/>
        <a:lstStyle/>
        <a:p>
          <a:endParaRPr lang="zh-CN" altLang="en-US"/>
        </a:p>
      </dgm:t>
    </dgm:pt>
    <dgm:pt modelId="{F77D86D0-B5F4-4EAF-95B0-717AF5E1A4F9}" type="pres">
      <dgm:prSet presAssocID="{1077C5E0-E904-468F-92CF-3FD808333814}" presName="sibTrans" presStyleLbl="sibTrans2D1" presStyleIdx="4" presStyleCnt="6"/>
      <dgm:spPr/>
      <dgm:t>
        <a:bodyPr/>
        <a:lstStyle/>
        <a:p>
          <a:endParaRPr lang="zh-CN" altLang="en-US"/>
        </a:p>
      </dgm:t>
    </dgm:pt>
    <dgm:pt modelId="{2D130CD9-765A-44CC-AB14-760D3E907770}" type="pres">
      <dgm:prSet presAssocID="{1077C5E0-E904-468F-92CF-3FD808333814}" presName="connectorText" presStyleLbl="sibTrans2D1" presStyleIdx="4" presStyleCnt="6"/>
      <dgm:spPr/>
      <dgm:t>
        <a:bodyPr/>
        <a:lstStyle/>
        <a:p>
          <a:endParaRPr lang="zh-CN" altLang="en-US"/>
        </a:p>
      </dgm:t>
    </dgm:pt>
    <dgm:pt modelId="{3AC2A125-6EEC-4832-895A-982E1896F655}" type="pres">
      <dgm:prSet presAssocID="{00376447-2630-41D2-824F-910E80173AF0}" presName="node" presStyleLbl="node1" presStyleIdx="5" presStyleCnt="7">
        <dgm:presLayoutVars>
          <dgm:bulletEnabled val="1"/>
        </dgm:presLayoutVars>
      </dgm:prSet>
      <dgm:spPr/>
      <dgm:t>
        <a:bodyPr/>
        <a:lstStyle/>
        <a:p>
          <a:endParaRPr lang="zh-CN" altLang="en-US"/>
        </a:p>
      </dgm:t>
    </dgm:pt>
    <dgm:pt modelId="{4C7D480B-E7F3-4D14-A47B-7B1B5D3359BC}" type="pres">
      <dgm:prSet presAssocID="{B1EB4C5C-AB78-4B81-AE0A-48F961534844}" presName="sibTrans" presStyleLbl="sibTrans2D1" presStyleIdx="5" presStyleCnt="6"/>
      <dgm:spPr/>
      <dgm:t>
        <a:bodyPr/>
        <a:lstStyle/>
        <a:p>
          <a:endParaRPr lang="zh-CN" altLang="en-US"/>
        </a:p>
      </dgm:t>
    </dgm:pt>
    <dgm:pt modelId="{D2217EF6-679C-46CC-AB76-DE06A010EBAE}" type="pres">
      <dgm:prSet presAssocID="{B1EB4C5C-AB78-4B81-AE0A-48F961534844}" presName="connectorText" presStyleLbl="sibTrans2D1" presStyleIdx="5" presStyleCnt="6"/>
      <dgm:spPr/>
      <dgm:t>
        <a:bodyPr/>
        <a:lstStyle/>
        <a:p>
          <a:endParaRPr lang="zh-CN" altLang="en-US"/>
        </a:p>
      </dgm:t>
    </dgm:pt>
    <dgm:pt modelId="{F417C87F-A72C-4714-8E86-B83700E46BF9}" type="pres">
      <dgm:prSet presAssocID="{8D82C1E0-37D7-4F62-AB4F-B1B5D3A9D78A}" presName="node" presStyleLbl="node1" presStyleIdx="6" presStyleCnt="7">
        <dgm:presLayoutVars>
          <dgm:bulletEnabled val="1"/>
        </dgm:presLayoutVars>
      </dgm:prSet>
      <dgm:spPr/>
      <dgm:t>
        <a:bodyPr/>
        <a:lstStyle/>
        <a:p>
          <a:endParaRPr lang="zh-CN" altLang="en-US"/>
        </a:p>
      </dgm:t>
    </dgm:pt>
  </dgm:ptLst>
  <dgm:cxnLst>
    <dgm:cxn modelId="{492DD6E0-F463-4A4A-84EB-AFF96E8EFFD5}" type="presOf" srcId="{00376447-2630-41D2-824F-910E80173AF0}" destId="{3AC2A125-6EEC-4832-895A-982E1896F655}" srcOrd="0" destOrd="0" presId="urn:microsoft.com/office/officeart/2005/8/layout/process5"/>
    <dgm:cxn modelId="{FCBAE092-D12C-4233-B4E8-6994BC256623}" type="presOf" srcId="{12C7BAA1-69DB-4F4B-A77D-68B725ACFC75}" destId="{20858E79-B7E2-4176-A014-81AD9DCA6192}" srcOrd="0" destOrd="0" presId="urn:microsoft.com/office/officeart/2005/8/layout/process5"/>
    <dgm:cxn modelId="{209D34E0-7AEB-4455-919E-B970851A3660}" type="presOf" srcId="{1077C5E0-E904-468F-92CF-3FD808333814}" destId="{F77D86D0-B5F4-4EAF-95B0-717AF5E1A4F9}" srcOrd="0" destOrd="0" presId="urn:microsoft.com/office/officeart/2005/8/layout/process5"/>
    <dgm:cxn modelId="{8016BAD0-1D5B-4EA0-AAED-0C0DFBA21EF7}" type="presOf" srcId="{209D18F7-6577-4393-A52D-C16B9C6465D2}" destId="{3EF3B95A-5452-43D6-B529-066D7163E576}" srcOrd="0" destOrd="0" presId="urn:microsoft.com/office/officeart/2005/8/layout/process5"/>
    <dgm:cxn modelId="{88DB6EF8-738C-4608-B81D-BD665BC92F08}" type="presOf" srcId="{CCAAFB3A-5092-4100-BE54-73B248A29694}" destId="{25548FE5-3459-44ED-8045-38D4317391D9}" srcOrd="0" destOrd="0" presId="urn:microsoft.com/office/officeart/2005/8/layout/process5"/>
    <dgm:cxn modelId="{599EA838-D095-4118-8DC8-45613971CCC7}" type="presOf" srcId="{E72DE7C6-343E-4AEA-86F9-591D65B85BEB}" destId="{A160D954-9B4E-4A79-8383-115C42D6EE23}" srcOrd="0" destOrd="0" presId="urn:microsoft.com/office/officeart/2005/8/layout/process5"/>
    <dgm:cxn modelId="{8D60ADA3-65CC-4CC4-BF82-D2D32689EFA5}" type="presOf" srcId="{209D18F7-6577-4393-A52D-C16B9C6465D2}" destId="{FE022240-3A43-49A5-B676-7C4BC2060F03}" srcOrd="1" destOrd="0" presId="urn:microsoft.com/office/officeart/2005/8/layout/process5"/>
    <dgm:cxn modelId="{0B858CE7-90F0-4109-81D4-181C4FA7FCCA}" type="presOf" srcId="{E72DE7C6-343E-4AEA-86F9-591D65B85BEB}" destId="{F8E155FC-E10F-4DC0-9759-295142E0FFBB}" srcOrd="1" destOrd="0" presId="urn:microsoft.com/office/officeart/2005/8/layout/process5"/>
    <dgm:cxn modelId="{D86CE7CE-2FE0-4113-A0D5-973B39662066}" type="presOf" srcId="{1077C5E0-E904-468F-92CF-3FD808333814}" destId="{2D130CD9-765A-44CC-AB14-760D3E907770}" srcOrd="1" destOrd="0" presId="urn:microsoft.com/office/officeart/2005/8/layout/process5"/>
    <dgm:cxn modelId="{E8206954-B491-4337-B243-C437CC0FE538}" srcId="{CCAAFB3A-5092-4100-BE54-73B248A29694}" destId="{E114B00E-4341-47E6-B7B0-FB23C13F8CAB}" srcOrd="4" destOrd="0" parTransId="{2D188E68-ACA8-4F64-9125-FFCEDF66FD76}" sibTransId="{1077C5E0-E904-468F-92CF-3FD808333814}"/>
    <dgm:cxn modelId="{D8BE3138-02D1-4966-9648-71994290064A}" type="presOf" srcId="{53C32C92-4B42-46B4-A698-634FEC3F92A8}" destId="{A4FCD273-0231-455D-B551-C84B3DE109C9}" srcOrd="0" destOrd="0" presId="urn:microsoft.com/office/officeart/2005/8/layout/process5"/>
    <dgm:cxn modelId="{7A2DE42F-26DD-4920-B8B8-99C4363B43F5}" srcId="{CCAAFB3A-5092-4100-BE54-73B248A29694}" destId="{8D82C1E0-37D7-4F62-AB4F-B1B5D3A9D78A}" srcOrd="6" destOrd="0" parTransId="{B30E9020-5F37-4D5F-B1DE-C4F0D9E03AA8}" sibTransId="{6D8C1147-5F29-4BA1-AB21-DF6DF82AA873}"/>
    <dgm:cxn modelId="{1349C680-BD9E-4AAC-A0C5-F1EB2B65C492}" srcId="{CCAAFB3A-5092-4100-BE54-73B248A29694}" destId="{12C7BAA1-69DB-4F4B-A77D-68B725ACFC75}" srcOrd="2" destOrd="0" parTransId="{EF88242F-2961-4B03-A5EF-1D01042B751F}" sibTransId="{E72DE7C6-343E-4AEA-86F9-591D65B85BEB}"/>
    <dgm:cxn modelId="{F5AAF2E2-4D99-4338-9653-C612F2AA047C}" type="presOf" srcId="{8E1512AD-D6E5-4E30-8A29-59DCCA0E4366}" destId="{A6A9A234-02F5-4682-8333-4379E727CCE0}" srcOrd="1" destOrd="0" presId="urn:microsoft.com/office/officeart/2005/8/layout/process5"/>
    <dgm:cxn modelId="{17566D6D-1187-45CF-BEC9-576987CF5E58}" type="presOf" srcId="{E114B00E-4341-47E6-B7B0-FB23C13F8CAB}" destId="{8ACC48E9-5064-4BCF-9DDE-33796C1D0148}" srcOrd="0" destOrd="0" presId="urn:microsoft.com/office/officeart/2005/8/layout/process5"/>
    <dgm:cxn modelId="{59CE2C6E-3784-4AFE-82DE-DD803CBF2D31}" type="presOf" srcId="{B1EB4C5C-AB78-4B81-AE0A-48F961534844}" destId="{D2217EF6-679C-46CC-AB76-DE06A010EBAE}" srcOrd="1" destOrd="0" presId="urn:microsoft.com/office/officeart/2005/8/layout/process5"/>
    <dgm:cxn modelId="{4954A00D-1AC7-4CDD-B279-65AE5B40AA32}" type="presOf" srcId="{182F4634-E2C2-4A2C-8F1A-C679EB9748C7}" destId="{66A883C8-6DB6-4202-812B-76ADEABEAA03}" srcOrd="0" destOrd="0" presId="urn:microsoft.com/office/officeart/2005/8/layout/process5"/>
    <dgm:cxn modelId="{464DEE49-2852-4592-AF87-7FB11CCE6593}" srcId="{CCAAFB3A-5092-4100-BE54-73B248A29694}" destId="{2E0CCFF8-E92C-471E-AC38-CA9312D0B372}" srcOrd="1" destOrd="0" parTransId="{251683F5-8BBF-4902-9108-E85616447A59}" sibTransId="{FDB41031-AFB7-4546-AAFF-2FABB965F551}"/>
    <dgm:cxn modelId="{A8990E4C-0A64-4024-A823-6A683E7115F1}" type="presOf" srcId="{2E0CCFF8-E92C-471E-AC38-CA9312D0B372}" destId="{AA37F97D-1F19-4253-8CC0-BD1B702552DA}" srcOrd="0" destOrd="0" presId="urn:microsoft.com/office/officeart/2005/8/layout/process5"/>
    <dgm:cxn modelId="{2C36547B-31A7-4E3E-BB61-015568ED2E3B}" srcId="{CCAAFB3A-5092-4100-BE54-73B248A29694}" destId="{182F4634-E2C2-4A2C-8F1A-C679EB9748C7}" srcOrd="3" destOrd="0" parTransId="{89532068-B0C5-4C04-85A1-295CCB9A8BBA}" sibTransId="{8E1512AD-D6E5-4E30-8A29-59DCCA0E4366}"/>
    <dgm:cxn modelId="{66869D87-AE83-40D4-95F2-A2AF1B512C78}" type="presOf" srcId="{FDB41031-AFB7-4546-AAFF-2FABB965F551}" destId="{1E5AC56F-9975-4F55-8E7D-506131C8CC17}" srcOrd="0" destOrd="0" presId="urn:microsoft.com/office/officeart/2005/8/layout/process5"/>
    <dgm:cxn modelId="{D0167C66-789E-4209-9D85-7BD1FBA60598}" type="presOf" srcId="{8D82C1E0-37D7-4F62-AB4F-B1B5D3A9D78A}" destId="{F417C87F-A72C-4714-8E86-B83700E46BF9}" srcOrd="0" destOrd="0" presId="urn:microsoft.com/office/officeart/2005/8/layout/process5"/>
    <dgm:cxn modelId="{5D516A3D-C48F-436C-B9F5-98080AD21AB5}" srcId="{CCAAFB3A-5092-4100-BE54-73B248A29694}" destId="{00376447-2630-41D2-824F-910E80173AF0}" srcOrd="5" destOrd="0" parTransId="{243E83DF-3344-4D3F-8154-E22CAD490383}" sibTransId="{B1EB4C5C-AB78-4B81-AE0A-48F961534844}"/>
    <dgm:cxn modelId="{CAF26268-63E7-4AC0-8BF0-B4A8199FDBC7}" srcId="{CCAAFB3A-5092-4100-BE54-73B248A29694}" destId="{53C32C92-4B42-46B4-A698-634FEC3F92A8}" srcOrd="0" destOrd="0" parTransId="{4989D6A3-5ADD-4C9E-9BCA-D5EE600A777B}" sibTransId="{209D18F7-6577-4393-A52D-C16B9C6465D2}"/>
    <dgm:cxn modelId="{423D7E2E-C557-495E-BF5F-DE5A373D2947}" type="presOf" srcId="{FDB41031-AFB7-4546-AAFF-2FABB965F551}" destId="{A92206D7-0678-4272-80F7-697C4618EA51}" srcOrd="1" destOrd="0" presId="urn:microsoft.com/office/officeart/2005/8/layout/process5"/>
    <dgm:cxn modelId="{A2313F7E-020A-46F0-A260-A5FD909600BB}" type="presOf" srcId="{8E1512AD-D6E5-4E30-8A29-59DCCA0E4366}" destId="{844FB432-09F7-4FA7-98E4-98288DB10A2E}" srcOrd="0" destOrd="0" presId="urn:microsoft.com/office/officeart/2005/8/layout/process5"/>
    <dgm:cxn modelId="{559FB861-887F-4E00-8493-42659E8FCA08}" type="presOf" srcId="{B1EB4C5C-AB78-4B81-AE0A-48F961534844}" destId="{4C7D480B-E7F3-4D14-A47B-7B1B5D3359BC}" srcOrd="0" destOrd="0" presId="urn:microsoft.com/office/officeart/2005/8/layout/process5"/>
    <dgm:cxn modelId="{79D0A8C5-44EB-44B8-9B5B-075D8317BCD4}" type="presParOf" srcId="{25548FE5-3459-44ED-8045-38D4317391D9}" destId="{A4FCD273-0231-455D-B551-C84B3DE109C9}" srcOrd="0" destOrd="0" presId="urn:microsoft.com/office/officeart/2005/8/layout/process5"/>
    <dgm:cxn modelId="{2A4A723E-FF32-41D8-8896-095302F4C1D6}" type="presParOf" srcId="{25548FE5-3459-44ED-8045-38D4317391D9}" destId="{3EF3B95A-5452-43D6-B529-066D7163E576}" srcOrd="1" destOrd="0" presId="urn:microsoft.com/office/officeart/2005/8/layout/process5"/>
    <dgm:cxn modelId="{B456B1C0-0F2D-47C4-9E7D-228E90362317}" type="presParOf" srcId="{3EF3B95A-5452-43D6-B529-066D7163E576}" destId="{FE022240-3A43-49A5-B676-7C4BC2060F03}" srcOrd="0" destOrd="0" presId="urn:microsoft.com/office/officeart/2005/8/layout/process5"/>
    <dgm:cxn modelId="{94293D7A-6E3F-4C40-B8AD-C15726565383}" type="presParOf" srcId="{25548FE5-3459-44ED-8045-38D4317391D9}" destId="{AA37F97D-1F19-4253-8CC0-BD1B702552DA}" srcOrd="2" destOrd="0" presId="urn:microsoft.com/office/officeart/2005/8/layout/process5"/>
    <dgm:cxn modelId="{65D52BCF-FF04-473E-A095-074FBCE2D54F}" type="presParOf" srcId="{25548FE5-3459-44ED-8045-38D4317391D9}" destId="{1E5AC56F-9975-4F55-8E7D-506131C8CC17}" srcOrd="3" destOrd="0" presId="urn:microsoft.com/office/officeart/2005/8/layout/process5"/>
    <dgm:cxn modelId="{4B4BD35B-7AA2-4F4E-AF33-8DF903C2B380}" type="presParOf" srcId="{1E5AC56F-9975-4F55-8E7D-506131C8CC17}" destId="{A92206D7-0678-4272-80F7-697C4618EA51}" srcOrd="0" destOrd="0" presId="urn:microsoft.com/office/officeart/2005/8/layout/process5"/>
    <dgm:cxn modelId="{3C41E208-9BA6-446D-A75C-AD4BBF055DED}" type="presParOf" srcId="{25548FE5-3459-44ED-8045-38D4317391D9}" destId="{20858E79-B7E2-4176-A014-81AD9DCA6192}" srcOrd="4" destOrd="0" presId="urn:microsoft.com/office/officeart/2005/8/layout/process5"/>
    <dgm:cxn modelId="{896B9832-ACD0-458D-91D1-68E3DF5992BB}" type="presParOf" srcId="{25548FE5-3459-44ED-8045-38D4317391D9}" destId="{A160D954-9B4E-4A79-8383-115C42D6EE23}" srcOrd="5" destOrd="0" presId="urn:microsoft.com/office/officeart/2005/8/layout/process5"/>
    <dgm:cxn modelId="{7DD4C68E-A710-45B8-BA29-F9A64DCB9D5F}" type="presParOf" srcId="{A160D954-9B4E-4A79-8383-115C42D6EE23}" destId="{F8E155FC-E10F-4DC0-9759-295142E0FFBB}" srcOrd="0" destOrd="0" presId="urn:microsoft.com/office/officeart/2005/8/layout/process5"/>
    <dgm:cxn modelId="{D49D3877-EE2B-4794-9112-FBBEB87EB9E8}" type="presParOf" srcId="{25548FE5-3459-44ED-8045-38D4317391D9}" destId="{66A883C8-6DB6-4202-812B-76ADEABEAA03}" srcOrd="6" destOrd="0" presId="urn:microsoft.com/office/officeart/2005/8/layout/process5"/>
    <dgm:cxn modelId="{C89A4FBA-43D0-45A2-A4F2-CAF9733B583A}" type="presParOf" srcId="{25548FE5-3459-44ED-8045-38D4317391D9}" destId="{844FB432-09F7-4FA7-98E4-98288DB10A2E}" srcOrd="7" destOrd="0" presId="urn:microsoft.com/office/officeart/2005/8/layout/process5"/>
    <dgm:cxn modelId="{E13B0DB5-B17C-4317-8125-41EC0D096DB4}" type="presParOf" srcId="{844FB432-09F7-4FA7-98E4-98288DB10A2E}" destId="{A6A9A234-02F5-4682-8333-4379E727CCE0}" srcOrd="0" destOrd="0" presId="urn:microsoft.com/office/officeart/2005/8/layout/process5"/>
    <dgm:cxn modelId="{D1A333D4-D825-45A7-B4E2-BFA7A5404676}" type="presParOf" srcId="{25548FE5-3459-44ED-8045-38D4317391D9}" destId="{8ACC48E9-5064-4BCF-9DDE-33796C1D0148}" srcOrd="8" destOrd="0" presId="urn:microsoft.com/office/officeart/2005/8/layout/process5"/>
    <dgm:cxn modelId="{E10ACDB5-4090-4D58-BB40-44EB0DC59696}" type="presParOf" srcId="{25548FE5-3459-44ED-8045-38D4317391D9}" destId="{F77D86D0-B5F4-4EAF-95B0-717AF5E1A4F9}" srcOrd="9" destOrd="0" presId="urn:microsoft.com/office/officeart/2005/8/layout/process5"/>
    <dgm:cxn modelId="{570C99CB-D7E2-4032-B075-D8BBDDB50B2A}" type="presParOf" srcId="{F77D86D0-B5F4-4EAF-95B0-717AF5E1A4F9}" destId="{2D130CD9-765A-44CC-AB14-760D3E907770}" srcOrd="0" destOrd="0" presId="urn:microsoft.com/office/officeart/2005/8/layout/process5"/>
    <dgm:cxn modelId="{2815021F-B093-4B29-8029-447C88B56985}" type="presParOf" srcId="{25548FE5-3459-44ED-8045-38D4317391D9}" destId="{3AC2A125-6EEC-4832-895A-982E1896F655}" srcOrd="10" destOrd="0" presId="urn:microsoft.com/office/officeart/2005/8/layout/process5"/>
    <dgm:cxn modelId="{DE545CAC-A07A-45A7-BCE3-8599EF8F25CE}" type="presParOf" srcId="{25548FE5-3459-44ED-8045-38D4317391D9}" destId="{4C7D480B-E7F3-4D14-A47B-7B1B5D3359BC}" srcOrd="11" destOrd="0" presId="urn:microsoft.com/office/officeart/2005/8/layout/process5"/>
    <dgm:cxn modelId="{CFC963CE-4F5E-43ED-84A5-D7B356C2C42B}" type="presParOf" srcId="{4C7D480B-E7F3-4D14-A47B-7B1B5D3359BC}" destId="{D2217EF6-679C-46CC-AB76-DE06A010EBAE}" srcOrd="0" destOrd="0" presId="urn:microsoft.com/office/officeart/2005/8/layout/process5"/>
    <dgm:cxn modelId="{B1A81AB7-1A9B-47BA-BCFA-09AE19E017DB}" type="presParOf" srcId="{25548FE5-3459-44ED-8045-38D4317391D9}" destId="{F417C87F-A72C-4714-8E86-B83700E46BF9}" srcOrd="12"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7FD54E-21EA-4252-AFC4-354B29D41286}">
      <dsp:nvSpPr>
        <dsp:cNvPr id="0" name=""/>
        <dsp:cNvSpPr/>
      </dsp:nvSpPr>
      <dsp:spPr>
        <a:xfrm>
          <a:off x="435" y="215342"/>
          <a:ext cx="3393444" cy="848361"/>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zh-CN" altLang="en-US" sz="2800" b="0" kern="1200" dirty="0" smtClean="0">
              <a:solidFill>
                <a:schemeClr val="tx1"/>
              </a:solidFill>
              <a:latin typeface="华文新魏" pitchFamily="2" charset="-122"/>
              <a:ea typeface="华文新魏" pitchFamily="2" charset="-122"/>
            </a:rPr>
            <a:t>出具校医院转诊证明</a:t>
          </a:r>
          <a:endParaRPr lang="zh-CN" altLang="en-US" sz="2800" b="0" kern="1200" dirty="0">
            <a:solidFill>
              <a:schemeClr val="tx1"/>
            </a:solidFill>
            <a:latin typeface="华文新魏" pitchFamily="2" charset="-122"/>
            <a:ea typeface="华文新魏" pitchFamily="2" charset="-122"/>
          </a:endParaRPr>
        </a:p>
      </dsp:txBody>
      <dsp:txXfrm>
        <a:off x="25283" y="240190"/>
        <a:ext cx="3343748" cy="798665"/>
      </dsp:txXfrm>
    </dsp:sp>
    <dsp:sp modelId="{8954740C-F286-41C5-8876-0375F537FDEC}">
      <dsp:nvSpPr>
        <dsp:cNvPr id="0" name=""/>
        <dsp:cNvSpPr/>
      </dsp:nvSpPr>
      <dsp:spPr>
        <a:xfrm rot="5400000">
          <a:off x="1622926" y="1137934"/>
          <a:ext cx="148463" cy="148463"/>
        </a:xfrm>
        <a:prstGeom prst="rightArrow">
          <a:avLst>
            <a:gd name="adj1" fmla="val 667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4AF3EA6-95EC-467A-A323-740FD4C8B2D9}">
      <dsp:nvSpPr>
        <dsp:cNvPr id="0" name=""/>
        <dsp:cNvSpPr/>
      </dsp:nvSpPr>
      <dsp:spPr>
        <a:xfrm>
          <a:off x="435" y="1360629"/>
          <a:ext cx="3393444" cy="848361"/>
        </a:xfrm>
        <a:prstGeom prst="roundRect">
          <a:avLst>
            <a:gd name="adj" fmla="val 10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zh-CN" altLang="en-US" sz="2000" b="0" kern="1200" dirty="0" smtClean="0">
              <a:solidFill>
                <a:schemeClr val="tx1"/>
              </a:solidFill>
              <a:latin typeface="华文新魏" pitchFamily="2" charset="-122"/>
              <a:ea typeface="华文新魏" pitchFamily="2" charset="-122"/>
            </a:rPr>
            <a:t>准备相关出院单据</a:t>
          </a:r>
          <a:endParaRPr lang="zh-CN" altLang="en-US" sz="2000" b="0" kern="1200" dirty="0">
            <a:latin typeface="华文新魏" pitchFamily="2" charset="-122"/>
            <a:ea typeface="华文新魏" pitchFamily="2" charset="-122"/>
          </a:endParaRPr>
        </a:p>
      </dsp:txBody>
      <dsp:txXfrm>
        <a:off x="25283" y="1385477"/>
        <a:ext cx="3343748" cy="798665"/>
      </dsp:txXfrm>
    </dsp:sp>
    <dsp:sp modelId="{C64D10F4-6471-4450-B0E1-448ADF23FA47}">
      <dsp:nvSpPr>
        <dsp:cNvPr id="0" name=""/>
        <dsp:cNvSpPr/>
      </dsp:nvSpPr>
      <dsp:spPr>
        <a:xfrm rot="5400000">
          <a:off x="1622926" y="2283222"/>
          <a:ext cx="148463" cy="148463"/>
        </a:xfrm>
        <a:prstGeom prst="rightArrow">
          <a:avLst>
            <a:gd name="adj1" fmla="val 66700"/>
            <a:gd name="adj2" fmla="val 50000"/>
          </a:avLst>
        </a:prstGeom>
        <a:solidFill>
          <a:schemeClr val="accent5">
            <a:hueOff val="651405"/>
            <a:satOff val="2239"/>
            <a:lumOff val="-1074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0DD69B2-92EA-4AE6-A245-3223FDC81A5B}">
      <dsp:nvSpPr>
        <dsp:cNvPr id="0" name=""/>
        <dsp:cNvSpPr/>
      </dsp:nvSpPr>
      <dsp:spPr>
        <a:xfrm>
          <a:off x="435" y="2505917"/>
          <a:ext cx="3393444" cy="848361"/>
        </a:xfrm>
        <a:prstGeom prst="roundRect">
          <a:avLst>
            <a:gd name="adj" fmla="val 10000"/>
          </a:avLst>
        </a:prstGeom>
        <a:solidFill>
          <a:schemeClr val="accent5">
            <a:tint val="40000"/>
            <a:alpha val="90000"/>
            <a:hueOff val="649017"/>
            <a:satOff val="-4603"/>
            <a:lumOff val="-2619"/>
            <a:alphaOff val="0"/>
          </a:schemeClr>
        </a:solidFill>
        <a:ln w="25400" cap="flat" cmpd="sng" algn="ctr">
          <a:solidFill>
            <a:schemeClr val="accent5">
              <a:tint val="40000"/>
              <a:alpha val="90000"/>
              <a:hueOff val="649017"/>
              <a:satOff val="-4603"/>
              <a:lumOff val="-261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zh-CN" altLang="en-US" sz="2000" b="0" kern="1200" dirty="0" smtClean="0">
              <a:solidFill>
                <a:schemeClr val="tx1"/>
              </a:solidFill>
              <a:latin typeface="华文新魏" pitchFamily="2" charset="-122"/>
              <a:ea typeface="华文新魏" pitchFamily="2" charset="-122"/>
            </a:rPr>
            <a:t>到校医院报销后取得分割单</a:t>
          </a:r>
          <a:endParaRPr lang="zh-CN" altLang="en-US" sz="2000" b="0" kern="1200" dirty="0">
            <a:latin typeface="华文新魏" pitchFamily="2" charset="-122"/>
            <a:ea typeface="华文新魏" pitchFamily="2" charset="-122"/>
          </a:endParaRPr>
        </a:p>
      </dsp:txBody>
      <dsp:txXfrm>
        <a:off x="25283" y="2530765"/>
        <a:ext cx="3343748" cy="798665"/>
      </dsp:txXfrm>
    </dsp:sp>
    <dsp:sp modelId="{B912144E-8AE2-4164-8997-A81281B48B62}">
      <dsp:nvSpPr>
        <dsp:cNvPr id="0" name=""/>
        <dsp:cNvSpPr/>
      </dsp:nvSpPr>
      <dsp:spPr>
        <a:xfrm rot="5400000">
          <a:off x="1622926" y="3428509"/>
          <a:ext cx="148463" cy="148463"/>
        </a:xfrm>
        <a:prstGeom prst="rightArrow">
          <a:avLst>
            <a:gd name="adj1" fmla="val 66700"/>
            <a:gd name="adj2" fmla="val 50000"/>
          </a:avLst>
        </a:prstGeom>
        <a:solidFill>
          <a:schemeClr val="accent5">
            <a:hueOff val="1302810"/>
            <a:satOff val="4478"/>
            <a:lumOff val="-2149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73057EE-2986-44E3-A8C6-6C7C975DB813}">
      <dsp:nvSpPr>
        <dsp:cNvPr id="0" name=""/>
        <dsp:cNvSpPr/>
      </dsp:nvSpPr>
      <dsp:spPr>
        <a:xfrm>
          <a:off x="435" y="3651204"/>
          <a:ext cx="3393444" cy="848361"/>
        </a:xfrm>
        <a:prstGeom prst="roundRect">
          <a:avLst>
            <a:gd name="adj" fmla="val 10000"/>
          </a:avLst>
        </a:prstGeom>
        <a:solidFill>
          <a:schemeClr val="accent5">
            <a:tint val="40000"/>
            <a:alpha val="90000"/>
            <a:hueOff val="1298033"/>
            <a:satOff val="-9206"/>
            <a:lumOff val="-5238"/>
            <a:alphaOff val="0"/>
          </a:schemeClr>
        </a:solidFill>
        <a:ln w="25400" cap="flat" cmpd="sng" algn="ctr">
          <a:solidFill>
            <a:schemeClr val="accent5">
              <a:tint val="40000"/>
              <a:alpha val="90000"/>
              <a:hueOff val="1298033"/>
              <a:satOff val="-9206"/>
              <a:lumOff val="-523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zh-CN" altLang="en-US" sz="2000" b="0" kern="1200" dirty="0" smtClean="0">
              <a:solidFill>
                <a:schemeClr val="tx1"/>
              </a:solidFill>
              <a:latin typeface="华文新魏" pitchFamily="2" charset="-122"/>
              <a:ea typeface="华文新魏" pitchFamily="2" charset="-122"/>
            </a:rPr>
            <a:t>分割单交学工部，保险公司定期收取材料并进行理赔</a:t>
          </a:r>
          <a:endParaRPr lang="zh-CN" altLang="en-US" sz="2000" b="0" kern="1200" dirty="0">
            <a:solidFill>
              <a:schemeClr val="tx1"/>
            </a:solidFill>
            <a:latin typeface="华文新魏" pitchFamily="2" charset="-122"/>
            <a:ea typeface="华文新魏" pitchFamily="2" charset="-122"/>
          </a:endParaRPr>
        </a:p>
      </dsp:txBody>
      <dsp:txXfrm>
        <a:off x="25283" y="3676052"/>
        <a:ext cx="3343748" cy="798665"/>
      </dsp:txXfrm>
    </dsp:sp>
    <dsp:sp modelId="{F05A9F4F-D9C4-4047-B465-D8341C642F9A}">
      <dsp:nvSpPr>
        <dsp:cNvPr id="0" name=""/>
        <dsp:cNvSpPr/>
      </dsp:nvSpPr>
      <dsp:spPr>
        <a:xfrm>
          <a:off x="3868962" y="215342"/>
          <a:ext cx="3393444" cy="848361"/>
        </a:xfrm>
        <a:prstGeom prst="roundRect">
          <a:avLst>
            <a:gd name="adj" fmla="val 10000"/>
          </a:avLst>
        </a:prstGeom>
        <a:solidFill>
          <a:schemeClr val="accent5">
            <a:hueOff val="3257024"/>
            <a:satOff val="11196"/>
            <a:lumOff val="-5372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zh-CN" altLang="en-US" sz="2800" b="0" kern="1200" dirty="0" smtClean="0">
              <a:latin typeface="华文新魏" pitchFamily="2" charset="-122"/>
              <a:ea typeface="华文新魏" pitchFamily="2" charset="-122"/>
            </a:rPr>
            <a:t>无转诊证明</a:t>
          </a:r>
          <a:endParaRPr lang="zh-CN" altLang="en-US" sz="2800" b="0" kern="1200" dirty="0">
            <a:latin typeface="华文新魏" pitchFamily="2" charset="-122"/>
            <a:ea typeface="华文新魏" pitchFamily="2" charset="-122"/>
          </a:endParaRPr>
        </a:p>
      </dsp:txBody>
      <dsp:txXfrm>
        <a:off x="3893810" y="240190"/>
        <a:ext cx="3343748" cy="798665"/>
      </dsp:txXfrm>
    </dsp:sp>
    <dsp:sp modelId="{E0D4AD06-F653-475E-BA87-1D2D5F012923}">
      <dsp:nvSpPr>
        <dsp:cNvPr id="0" name=""/>
        <dsp:cNvSpPr/>
      </dsp:nvSpPr>
      <dsp:spPr>
        <a:xfrm rot="5400000">
          <a:off x="5491452" y="1137934"/>
          <a:ext cx="148463" cy="148463"/>
        </a:xfrm>
        <a:prstGeom prst="rightArrow">
          <a:avLst>
            <a:gd name="adj1" fmla="val 66700"/>
            <a:gd name="adj2" fmla="val 50000"/>
          </a:avLst>
        </a:prstGeom>
        <a:solidFill>
          <a:schemeClr val="accent5">
            <a:hueOff val="1954215"/>
            <a:satOff val="6718"/>
            <a:lumOff val="-3223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CB79781-549B-43F1-966D-96045AE73D59}">
      <dsp:nvSpPr>
        <dsp:cNvPr id="0" name=""/>
        <dsp:cNvSpPr/>
      </dsp:nvSpPr>
      <dsp:spPr>
        <a:xfrm>
          <a:off x="3868962" y="1360629"/>
          <a:ext cx="3393444" cy="848361"/>
        </a:xfrm>
        <a:prstGeom prst="roundRect">
          <a:avLst>
            <a:gd name="adj" fmla="val 10000"/>
          </a:avLst>
        </a:prstGeom>
        <a:solidFill>
          <a:schemeClr val="accent5">
            <a:tint val="40000"/>
            <a:alpha val="90000"/>
            <a:hueOff val="1947050"/>
            <a:satOff val="-13809"/>
            <a:lumOff val="-7857"/>
            <a:alphaOff val="0"/>
          </a:schemeClr>
        </a:solidFill>
        <a:ln w="25400" cap="flat" cmpd="sng" algn="ctr">
          <a:solidFill>
            <a:schemeClr val="accent5">
              <a:tint val="40000"/>
              <a:alpha val="90000"/>
              <a:hueOff val="1947050"/>
              <a:satOff val="-13809"/>
              <a:lumOff val="-785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zh-CN" altLang="en-US" sz="2000" b="0" kern="1200" dirty="0" smtClean="0">
              <a:latin typeface="华文新魏" pitchFamily="2" charset="-122"/>
              <a:ea typeface="华文新魏" pitchFamily="2" charset="-122"/>
            </a:rPr>
            <a:t>学工部领取理赔申请书</a:t>
          </a:r>
          <a:endParaRPr lang="zh-CN" altLang="en-US" sz="2000" b="0" kern="1200" dirty="0">
            <a:latin typeface="华文新魏" pitchFamily="2" charset="-122"/>
            <a:ea typeface="华文新魏" pitchFamily="2" charset="-122"/>
          </a:endParaRPr>
        </a:p>
      </dsp:txBody>
      <dsp:txXfrm>
        <a:off x="3893810" y="1385477"/>
        <a:ext cx="3343748" cy="798665"/>
      </dsp:txXfrm>
    </dsp:sp>
    <dsp:sp modelId="{C7348940-772D-418A-ABB4-26D0E0AF5D1E}">
      <dsp:nvSpPr>
        <dsp:cNvPr id="0" name=""/>
        <dsp:cNvSpPr/>
      </dsp:nvSpPr>
      <dsp:spPr>
        <a:xfrm rot="5400000">
          <a:off x="5491452" y="2283222"/>
          <a:ext cx="148463" cy="148463"/>
        </a:xfrm>
        <a:prstGeom prst="rightArrow">
          <a:avLst>
            <a:gd name="adj1" fmla="val 66700"/>
            <a:gd name="adj2" fmla="val 50000"/>
          </a:avLst>
        </a:prstGeom>
        <a:solidFill>
          <a:schemeClr val="accent5">
            <a:hueOff val="2605619"/>
            <a:satOff val="8957"/>
            <a:lumOff val="-4298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5371E8A-B9C4-4736-8A87-BBD5E05C0EAC}">
      <dsp:nvSpPr>
        <dsp:cNvPr id="0" name=""/>
        <dsp:cNvSpPr/>
      </dsp:nvSpPr>
      <dsp:spPr>
        <a:xfrm>
          <a:off x="3868962" y="2505917"/>
          <a:ext cx="3393444" cy="848361"/>
        </a:xfrm>
        <a:prstGeom prst="roundRect">
          <a:avLst>
            <a:gd name="adj" fmla="val 10000"/>
          </a:avLst>
        </a:prstGeom>
        <a:solidFill>
          <a:schemeClr val="accent5">
            <a:tint val="40000"/>
            <a:alpha val="90000"/>
            <a:hueOff val="2596066"/>
            <a:satOff val="-18412"/>
            <a:lumOff val="-10476"/>
            <a:alphaOff val="0"/>
          </a:schemeClr>
        </a:solidFill>
        <a:ln w="25400" cap="flat" cmpd="sng" algn="ctr">
          <a:solidFill>
            <a:schemeClr val="accent5">
              <a:tint val="40000"/>
              <a:alpha val="90000"/>
              <a:hueOff val="2596066"/>
              <a:satOff val="-18412"/>
              <a:lumOff val="-1047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zh-CN" altLang="en-US" sz="2000" b="0" kern="1200" dirty="0" smtClean="0">
              <a:latin typeface="华文新魏" pitchFamily="2" charset="-122"/>
              <a:ea typeface="华文新魏" pitchFamily="2" charset="-122"/>
            </a:rPr>
            <a:t>准备相关单据申请理赔</a:t>
          </a:r>
          <a:endParaRPr lang="zh-CN" altLang="en-US" sz="2000" b="0" kern="1200" dirty="0">
            <a:latin typeface="华文新魏" pitchFamily="2" charset="-122"/>
            <a:ea typeface="华文新魏" pitchFamily="2" charset="-122"/>
          </a:endParaRPr>
        </a:p>
      </dsp:txBody>
      <dsp:txXfrm>
        <a:off x="3893810" y="2530765"/>
        <a:ext cx="3343748" cy="798665"/>
      </dsp:txXfrm>
    </dsp:sp>
    <dsp:sp modelId="{140291D2-8FDB-4165-977C-1D8E1A41C642}">
      <dsp:nvSpPr>
        <dsp:cNvPr id="0" name=""/>
        <dsp:cNvSpPr/>
      </dsp:nvSpPr>
      <dsp:spPr>
        <a:xfrm rot="5400000">
          <a:off x="5491452" y="3428509"/>
          <a:ext cx="148463" cy="148463"/>
        </a:xfrm>
        <a:prstGeom prst="rightArrow">
          <a:avLst>
            <a:gd name="adj1" fmla="val 66700"/>
            <a:gd name="adj2" fmla="val 50000"/>
          </a:avLst>
        </a:prstGeom>
        <a:solidFill>
          <a:schemeClr val="accent5">
            <a:hueOff val="3257024"/>
            <a:satOff val="11196"/>
            <a:lumOff val="-5372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F6D39BE-BA38-438A-AEC2-165FAD081BC6}">
      <dsp:nvSpPr>
        <dsp:cNvPr id="0" name=""/>
        <dsp:cNvSpPr/>
      </dsp:nvSpPr>
      <dsp:spPr>
        <a:xfrm>
          <a:off x="3868962" y="3651204"/>
          <a:ext cx="3393444" cy="848361"/>
        </a:xfrm>
        <a:prstGeom prst="roundRect">
          <a:avLst>
            <a:gd name="adj" fmla="val 10000"/>
          </a:avLst>
        </a:prstGeom>
        <a:solidFill>
          <a:schemeClr val="accent5">
            <a:tint val="40000"/>
            <a:alpha val="90000"/>
            <a:hueOff val="3245083"/>
            <a:satOff val="-23015"/>
            <a:lumOff val="-13095"/>
            <a:alphaOff val="0"/>
          </a:schemeClr>
        </a:solidFill>
        <a:ln w="25400" cap="flat" cmpd="sng" algn="ctr">
          <a:solidFill>
            <a:schemeClr val="accent5">
              <a:tint val="40000"/>
              <a:alpha val="90000"/>
              <a:hueOff val="3245083"/>
              <a:satOff val="-23015"/>
              <a:lumOff val="-1309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zh-CN" altLang="en-US" sz="2000" b="0" kern="1200" dirty="0" smtClean="0">
              <a:latin typeface="华文新魏" pitchFamily="2" charset="-122"/>
              <a:ea typeface="华文新魏" pitchFamily="2" charset="-122"/>
            </a:rPr>
            <a:t>保险公司进行理赔（</a:t>
          </a:r>
          <a:r>
            <a:rPr lang="en-US" altLang="zh-CN" sz="2000" b="0" kern="1200" dirty="0" smtClean="0">
              <a:latin typeface="华文新魏" pitchFamily="2" charset="-122"/>
              <a:ea typeface="华文新魏" pitchFamily="2" charset="-122"/>
            </a:rPr>
            <a:t>50</a:t>
          </a:r>
          <a:r>
            <a:rPr lang="en-US" altLang="zh-CN" sz="2000" kern="1200" dirty="0" smtClean="0">
              <a:latin typeface="华文新魏" pitchFamily="2" charset="-122"/>
              <a:ea typeface="华文新魏" pitchFamily="2" charset="-122"/>
            </a:rPr>
            <a:t>%</a:t>
          </a:r>
          <a:r>
            <a:rPr lang="zh-CN" altLang="en-US" sz="2000" kern="1200" dirty="0" smtClean="0">
              <a:latin typeface="华文新魏" pitchFamily="2" charset="-122"/>
              <a:ea typeface="华文新魏" pitchFamily="2" charset="-122"/>
            </a:rPr>
            <a:t>）</a:t>
          </a:r>
          <a:endParaRPr lang="zh-CN" altLang="en-US" sz="2000" kern="1200" dirty="0">
            <a:latin typeface="华文新魏" pitchFamily="2" charset="-122"/>
            <a:ea typeface="华文新魏" pitchFamily="2" charset="-122"/>
          </a:endParaRPr>
        </a:p>
      </dsp:txBody>
      <dsp:txXfrm>
        <a:off x="3893810" y="3676052"/>
        <a:ext cx="3343748" cy="7986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FCD273-0231-455D-B551-C84B3DE109C9}">
      <dsp:nvSpPr>
        <dsp:cNvPr id="0" name=""/>
        <dsp:cNvSpPr/>
      </dsp:nvSpPr>
      <dsp:spPr>
        <a:xfrm>
          <a:off x="78878" y="496"/>
          <a:ext cx="1562695" cy="937617"/>
        </a:xfrm>
        <a:prstGeom prst="roundRect">
          <a:avLst>
            <a:gd name="adj" fmla="val 10000"/>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zh-CN" altLang="en-US" sz="1700" kern="1200" dirty="0" smtClean="0">
              <a:solidFill>
                <a:srgbClr val="0070C0"/>
              </a:solidFill>
              <a:latin typeface="+mj-ea"/>
              <a:ea typeface="+mj-ea"/>
            </a:rPr>
            <a:t>立刻报案</a:t>
          </a:r>
          <a:endParaRPr lang="zh-CN" altLang="en-US" sz="1700" kern="1200" dirty="0">
            <a:solidFill>
              <a:srgbClr val="0070C0"/>
            </a:solidFill>
            <a:latin typeface="+mj-ea"/>
            <a:ea typeface="+mj-ea"/>
          </a:endParaRPr>
        </a:p>
      </dsp:txBody>
      <dsp:txXfrm>
        <a:off x="106340" y="27958"/>
        <a:ext cx="1507771" cy="882693"/>
      </dsp:txXfrm>
    </dsp:sp>
    <dsp:sp modelId="{3EF3B95A-5452-43D6-B529-066D7163E576}">
      <dsp:nvSpPr>
        <dsp:cNvPr id="0" name=""/>
        <dsp:cNvSpPr/>
      </dsp:nvSpPr>
      <dsp:spPr>
        <a:xfrm>
          <a:off x="1779091" y="275530"/>
          <a:ext cx="331291" cy="387548"/>
        </a:xfrm>
        <a:prstGeom prst="rightArrow">
          <a:avLst>
            <a:gd name="adj1" fmla="val 60000"/>
            <a:gd name="adj2" fmla="val 50000"/>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p>
      </dsp:txBody>
      <dsp:txXfrm>
        <a:off x="1779091" y="353040"/>
        <a:ext cx="231904" cy="232528"/>
      </dsp:txXfrm>
    </dsp:sp>
    <dsp:sp modelId="{AA37F97D-1F19-4253-8CC0-BD1B702552DA}">
      <dsp:nvSpPr>
        <dsp:cNvPr id="0" name=""/>
        <dsp:cNvSpPr/>
      </dsp:nvSpPr>
      <dsp:spPr>
        <a:xfrm>
          <a:off x="2266652" y="496"/>
          <a:ext cx="1562695" cy="937617"/>
        </a:xfrm>
        <a:prstGeom prst="roundRect">
          <a:avLst>
            <a:gd name="adj" fmla="val 10000"/>
          </a:avLst>
        </a:prstGeom>
        <a:solidFill>
          <a:schemeClr val="accent1">
            <a:shade val="50000"/>
            <a:hueOff val="4987"/>
            <a:satOff val="7038"/>
            <a:lumOff val="885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zh-CN" altLang="en-US" sz="1700" kern="1200" dirty="0" smtClean="0">
              <a:solidFill>
                <a:srgbClr val="0070C0"/>
              </a:solidFill>
              <a:latin typeface="+mj-ea"/>
              <a:ea typeface="+mj-ea"/>
            </a:rPr>
            <a:t>学院成立处理小组</a:t>
          </a:r>
          <a:endParaRPr lang="zh-CN" altLang="en-US" sz="1700" kern="1200" dirty="0">
            <a:solidFill>
              <a:srgbClr val="0070C0"/>
            </a:solidFill>
            <a:latin typeface="+mj-ea"/>
            <a:ea typeface="+mj-ea"/>
          </a:endParaRPr>
        </a:p>
      </dsp:txBody>
      <dsp:txXfrm>
        <a:off x="2294114" y="27958"/>
        <a:ext cx="1507771" cy="882693"/>
      </dsp:txXfrm>
    </dsp:sp>
    <dsp:sp modelId="{1E5AC56F-9975-4F55-8E7D-506131C8CC17}">
      <dsp:nvSpPr>
        <dsp:cNvPr id="0" name=""/>
        <dsp:cNvSpPr/>
      </dsp:nvSpPr>
      <dsp:spPr>
        <a:xfrm>
          <a:off x="3966864" y="275530"/>
          <a:ext cx="331291" cy="387548"/>
        </a:xfrm>
        <a:prstGeom prst="rightArrow">
          <a:avLst>
            <a:gd name="adj1" fmla="val 60000"/>
            <a:gd name="adj2" fmla="val 50000"/>
          </a:avLst>
        </a:prstGeom>
        <a:solidFill>
          <a:schemeClr val="accent1">
            <a:shade val="90000"/>
            <a:hueOff val="6311"/>
            <a:satOff val="1863"/>
            <a:lumOff val="463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p>
      </dsp:txBody>
      <dsp:txXfrm>
        <a:off x="3966864" y="353040"/>
        <a:ext cx="231904" cy="232528"/>
      </dsp:txXfrm>
    </dsp:sp>
    <dsp:sp modelId="{20858E79-B7E2-4176-A014-81AD9DCA6192}">
      <dsp:nvSpPr>
        <dsp:cNvPr id="0" name=""/>
        <dsp:cNvSpPr/>
      </dsp:nvSpPr>
      <dsp:spPr>
        <a:xfrm>
          <a:off x="4454425" y="496"/>
          <a:ext cx="1562695" cy="937617"/>
        </a:xfrm>
        <a:prstGeom prst="roundRect">
          <a:avLst>
            <a:gd name="adj" fmla="val 10000"/>
          </a:avLst>
        </a:prstGeom>
        <a:solidFill>
          <a:schemeClr val="accent1">
            <a:shade val="50000"/>
            <a:hueOff val="9975"/>
            <a:satOff val="14076"/>
            <a:lumOff val="1770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zh-CN" altLang="en-US" sz="1700" kern="1200" dirty="0" smtClean="0">
              <a:solidFill>
                <a:srgbClr val="0070C0"/>
              </a:solidFill>
              <a:latin typeface="+mj-ea"/>
              <a:ea typeface="+mj-ea"/>
            </a:rPr>
            <a:t>妥善安排家长及相关人员</a:t>
          </a:r>
          <a:endParaRPr lang="zh-CN" altLang="en-US" sz="1700" kern="1200" dirty="0">
            <a:solidFill>
              <a:srgbClr val="0070C0"/>
            </a:solidFill>
            <a:latin typeface="+mj-ea"/>
            <a:ea typeface="+mj-ea"/>
          </a:endParaRPr>
        </a:p>
      </dsp:txBody>
      <dsp:txXfrm>
        <a:off x="4481887" y="27958"/>
        <a:ext cx="1507771" cy="882693"/>
      </dsp:txXfrm>
    </dsp:sp>
    <dsp:sp modelId="{A160D954-9B4E-4A79-8383-115C42D6EE23}">
      <dsp:nvSpPr>
        <dsp:cNvPr id="0" name=""/>
        <dsp:cNvSpPr/>
      </dsp:nvSpPr>
      <dsp:spPr>
        <a:xfrm rot="5400000">
          <a:off x="5070127" y="1047501"/>
          <a:ext cx="331291" cy="387548"/>
        </a:xfrm>
        <a:prstGeom prst="rightArrow">
          <a:avLst>
            <a:gd name="adj1" fmla="val 60000"/>
            <a:gd name="adj2" fmla="val 50000"/>
          </a:avLst>
        </a:prstGeom>
        <a:solidFill>
          <a:schemeClr val="accent1">
            <a:shade val="90000"/>
            <a:hueOff val="12621"/>
            <a:satOff val="3725"/>
            <a:lumOff val="927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p>
      </dsp:txBody>
      <dsp:txXfrm rot="-5400000">
        <a:off x="5119509" y="1075630"/>
        <a:ext cx="232528" cy="231904"/>
      </dsp:txXfrm>
    </dsp:sp>
    <dsp:sp modelId="{66A883C8-6DB6-4202-812B-76ADEABEAA03}">
      <dsp:nvSpPr>
        <dsp:cNvPr id="0" name=""/>
        <dsp:cNvSpPr/>
      </dsp:nvSpPr>
      <dsp:spPr>
        <a:xfrm>
          <a:off x="4454425" y="1563191"/>
          <a:ext cx="1562695" cy="937617"/>
        </a:xfrm>
        <a:prstGeom prst="roundRect">
          <a:avLst>
            <a:gd name="adj" fmla="val 10000"/>
          </a:avLst>
        </a:prstGeom>
        <a:solidFill>
          <a:schemeClr val="accent1">
            <a:shade val="50000"/>
            <a:hueOff val="14962"/>
            <a:satOff val="21114"/>
            <a:lumOff val="2656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zh-CN" altLang="en-US" sz="1700" kern="1200" dirty="0" smtClean="0">
              <a:solidFill>
                <a:srgbClr val="0070C0"/>
              </a:solidFill>
              <a:latin typeface="+mj-ea"/>
              <a:ea typeface="+mj-ea"/>
            </a:rPr>
            <a:t>联系学工部进行保险赔付</a:t>
          </a:r>
          <a:endParaRPr lang="zh-CN" altLang="en-US" sz="1700" kern="1200" dirty="0">
            <a:solidFill>
              <a:srgbClr val="0070C0"/>
            </a:solidFill>
            <a:latin typeface="+mj-ea"/>
            <a:ea typeface="+mj-ea"/>
          </a:endParaRPr>
        </a:p>
      </dsp:txBody>
      <dsp:txXfrm>
        <a:off x="4481887" y="1590653"/>
        <a:ext cx="1507771" cy="882693"/>
      </dsp:txXfrm>
    </dsp:sp>
    <dsp:sp modelId="{844FB432-09F7-4FA7-98E4-98288DB10A2E}">
      <dsp:nvSpPr>
        <dsp:cNvPr id="0" name=""/>
        <dsp:cNvSpPr/>
      </dsp:nvSpPr>
      <dsp:spPr>
        <a:xfrm rot="10800000">
          <a:off x="3985617" y="1838225"/>
          <a:ext cx="331291" cy="387548"/>
        </a:xfrm>
        <a:prstGeom prst="rightArrow">
          <a:avLst>
            <a:gd name="adj1" fmla="val 60000"/>
            <a:gd name="adj2" fmla="val 50000"/>
          </a:avLst>
        </a:prstGeom>
        <a:solidFill>
          <a:schemeClr val="accent1">
            <a:shade val="90000"/>
            <a:hueOff val="18932"/>
            <a:satOff val="5588"/>
            <a:lumOff val="1390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p>
      </dsp:txBody>
      <dsp:txXfrm rot="10800000">
        <a:off x="4085004" y="1915735"/>
        <a:ext cx="231904" cy="232528"/>
      </dsp:txXfrm>
    </dsp:sp>
    <dsp:sp modelId="{8ACC48E9-5064-4BCF-9DDE-33796C1D0148}">
      <dsp:nvSpPr>
        <dsp:cNvPr id="0" name=""/>
        <dsp:cNvSpPr/>
      </dsp:nvSpPr>
      <dsp:spPr>
        <a:xfrm>
          <a:off x="2266652" y="1563191"/>
          <a:ext cx="1562695" cy="937617"/>
        </a:xfrm>
        <a:prstGeom prst="roundRect">
          <a:avLst>
            <a:gd name="adj" fmla="val 10000"/>
          </a:avLst>
        </a:prstGeom>
        <a:solidFill>
          <a:schemeClr val="accent1">
            <a:shade val="50000"/>
            <a:hueOff val="14962"/>
            <a:satOff val="21114"/>
            <a:lumOff val="2656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zh-CN" altLang="en-US" sz="1700" kern="1200" dirty="0" smtClean="0">
              <a:solidFill>
                <a:srgbClr val="0070C0"/>
              </a:solidFill>
              <a:latin typeface="+mj-ea"/>
              <a:ea typeface="+mj-ea"/>
            </a:rPr>
            <a:t>安排心理辅导</a:t>
          </a:r>
          <a:endParaRPr lang="zh-CN" altLang="en-US" sz="1700" kern="1200" dirty="0">
            <a:solidFill>
              <a:srgbClr val="0070C0"/>
            </a:solidFill>
            <a:latin typeface="+mj-ea"/>
            <a:ea typeface="+mj-ea"/>
          </a:endParaRPr>
        </a:p>
      </dsp:txBody>
      <dsp:txXfrm>
        <a:off x="2294114" y="1590653"/>
        <a:ext cx="1507771" cy="882693"/>
      </dsp:txXfrm>
    </dsp:sp>
    <dsp:sp modelId="{F77D86D0-B5F4-4EAF-95B0-717AF5E1A4F9}">
      <dsp:nvSpPr>
        <dsp:cNvPr id="0" name=""/>
        <dsp:cNvSpPr/>
      </dsp:nvSpPr>
      <dsp:spPr>
        <a:xfrm rot="10800000">
          <a:off x="1797843" y="1838225"/>
          <a:ext cx="331291" cy="387548"/>
        </a:xfrm>
        <a:prstGeom prst="rightArrow">
          <a:avLst>
            <a:gd name="adj1" fmla="val 60000"/>
            <a:gd name="adj2" fmla="val 50000"/>
          </a:avLst>
        </a:prstGeom>
        <a:solidFill>
          <a:schemeClr val="accent1">
            <a:shade val="90000"/>
            <a:hueOff val="12621"/>
            <a:satOff val="3725"/>
            <a:lumOff val="927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p>
      </dsp:txBody>
      <dsp:txXfrm rot="10800000">
        <a:off x="1897230" y="1915735"/>
        <a:ext cx="231904" cy="232528"/>
      </dsp:txXfrm>
    </dsp:sp>
    <dsp:sp modelId="{3AC2A125-6EEC-4832-895A-982E1896F655}">
      <dsp:nvSpPr>
        <dsp:cNvPr id="0" name=""/>
        <dsp:cNvSpPr/>
      </dsp:nvSpPr>
      <dsp:spPr>
        <a:xfrm>
          <a:off x="78878" y="1563191"/>
          <a:ext cx="1562695" cy="937617"/>
        </a:xfrm>
        <a:prstGeom prst="roundRect">
          <a:avLst>
            <a:gd name="adj" fmla="val 10000"/>
          </a:avLst>
        </a:prstGeom>
        <a:solidFill>
          <a:schemeClr val="accent1">
            <a:shade val="50000"/>
            <a:hueOff val="9975"/>
            <a:satOff val="14076"/>
            <a:lumOff val="1770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zh-CN" altLang="en-US" sz="1700" kern="1200" dirty="0" smtClean="0">
              <a:solidFill>
                <a:srgbClr val="0070C0"/>
              </a:solidFill>
              <a:latin typeface="+mj-ea"/>
              <a:ea typeface="+mj-ea"/>
            </a:rPr>
            <a:t>积极应对媒体</a:t>
          </a:r>
          <a:endParaRPr lang="zh-CN" altLang="en-US" sz="1700" kern="1200" dirty="0">
            <a:solidFill>
              <a:srgbClr val="0070C0"/>
            </a:solidFill>
            <a:latin typeface="+mj-ea"/>
            <a:ea typeface="+mj-ea"/>
          </a:endParaRPr>
        </a:p>
      </dsp:txBody>
      <dsp:txXfrm>
        <a:off x="106340" y="1590653"/>
        <a:ext cx="1507771" cy="882693"/>
      </dsp:txXfrm>
    </dsp:sp>
    <dsp:sp modelId="{4C7D480B-E7F3-4D14-A47B-7B1B5D3359BC}">
      <dsp:nvSpPr>
        <dsp:cNvPr id="0" name=""/>
        <dsp:cNvSpPr/>
      </dsp:nvSpPr>
      <dsp:spPr>
        <a:xfrm rot="5400000">
          <a:off x="694580" y="2610197"/>
          <a:ext cx="331291" cy="387548"/>
        </a:xfrm>
        <a:prstGeom prst="rightArrow">
          <a:avLst>
            <a:gd name="adj1" fmla="val 60000"/>
            <a:gd name="adj2" fmla="val 50000"/>
          </a:avLst>
        </a:prstGeom>
        <a:solidFill>
          <a:schemeClr val="accent1">
            <a:shade val="90000"/>
            <a:hueOff val="6311"/>
            <a:satOff val="1863"/>
            <a:lumOff val="463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p>
      </dsp:txBody>
      <dsp:txXfrm rot="-5400000">
        <a:off x="743962" y="2638326"/>
        <a:ext cx="232528" cy="231904"/>
      </dsp:txXfrm>
    </dsp:sp>
    <dsp:sp modelId="{F417C87F-A72C-4714-8E86-B83700E46BF9}">
      <dsp:nvSpPr>
        <dsp:cNvPr id="0" name=""/>
        <dsp:cNvSpPr/>
      </dsp:nvSpPr>
      <dsp:spPr>
        <a:xfrm>
          <a:off x="78878" y="3125886"/>
          <a:ext cx="1562695" cy="937617"/>
        </a:xfrm>
        <a:prstGeom prst="roundRect">
          <a:avLst>
            <a:gd name="adj" fmla="val 10000"/>
          </a:avLst>
        </a:prstGeom>
        <a:solidFill>
          <a:schemeClr val="accent1">
            <a:shade val="50000"/>
            <a:hueOff val="4987"/>
            <a:satOff val="7038"/>
            <a:lumOff val="885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zh-CN" altLang="en-US" sz="1700" kern="1200" dirty="0" smtClean="0">
              <a:solidFill>
                <a:srgbClr val="0070C0"/>
              </a:solidFill>
              <a:latin typeface="+mj-ea"/>
              <a:ea typeface="+mj-ea"/>
            </a:rPr>
            <a:t>学校内部相关单位总结</a:t>
          </a:r>
          <a:endParaRPr lang="zh-CN" altLang="en-US" sz="1700" kern="1200" dirty="0">
            <a:solidFill>
              <a:srgbClr val="0070C0"/>
            </a:solidFill>
            <a:latin typeface="+mj-ea"/>
            <a:ea typeface="+mj-ea"/>
          </a:endParaRPr>
        </a:p>
      </dsp:txBody>
      <dsp:txXfrm>
        <a:off x="106340" y="3153348"/>
        <a:ext cx="1507771" cy="882693"/>
      </dsp:txXfrm>
    </dsp:sp>
  </dsp:spTree>
</dsp:drawing>
</file>

<file path=ppt/diagrams/layout1.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0" y="0"/>
            <a:ext cx="2960688" cy="498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34" charset="0"/>
                <a:ea typeface="宋体" pitchFamily="2" charset="-122"/>
              </a:defRPr>
            </a:lvl1pPr>
          </a:lstStyle>
          <a:p>
            <a:pPr>
              <a:defRPr/>
            </a:pPr>
            <a:endParaRPr lang="en-US" altLang="zh-CN"/>
          </a:p>
        </p:txBody>
      </p:sp>
      <p:sp>
        <p:nvSpPr>
          <p:cNvPr id="35843" name="Rectangle 3"/>
          <p:cNvSpPr>
            <a:spLocks noGrp="1" noChangeArrowheads="1"/>
          </p:cNvSpPr>
          <p:nvPr>
            <p:ph type="dt" idx="1"/>
          </p:nvPr>
        </p:nvSpPr>
        <p:spPr bwMode="auto">
          <a:xfrm>
            <a:off x="3871913" y="0"/>
            <a:ext cx="2960687" cy="498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pitchFamily="34" charset="0"/>
                <a:ea typeface="宋体" pitchFamily="2" charset="-122"/>
              </a:defRPr>
            </a:lvl1pPr>
          </a:lstStyle>
          <a:p>
            <a:pPr>
              <a:defRPr/>
            </a:pPr>
            <a:endParaRPr lang="en-US" altLang="zh-CN"/>
          </a:p>
        </p:txBody>
      </p:sp>
      <p:sp>
        <p:nvSpPr>
          <p:cNvPr id="39940" name="Rectangle 4"/>
          <p:cNvSpPr>
            <a:spLocks noGrp="1" noRot="1" noChangeAspect="1" noChangeArrowheads="1" noTextEdit="1"/>
          </p:cNvSpPr>
          <p:nvPr>
            <p:ph type="sldImg" idx="2"/>
          </p:nvPr>
        </p:nvSpPr>
        <p:spPr bwMode="auto">
          <a:xfrm>
            <a:off x="922338" y="747713"/>
            <a:ext cx="4991100" cy="3743325"/>
          </a:xfrm>
          <a:prstGeom prst="rect">
            <a:avLst/>
          </a:prstGeom>
          <a:noFill/>
          <a:ln w="9525">
            <a:solidFill>
              <a:srgbClr val="000000"/>
            </a:solidFill>
            <a:miter lim="800000"/>
            <a:headEnd/>
            <a:tailEnd/>
          </a:ln>
        </p:spPr>
      </p:sp>
      <p:sp>
        <p:nvSpPr>
          <p:cNvPr id="35845" name="Rectangle 5"/>
          <p:cNvSpPr>
            <a:spLocks noGrp="1" noChangeArrowheads="1"/>
          </p:cNvSpPr>
          <p:nvPr>
            <p:ph type="body" sz="quarter" idx="3"/>
          </p:nvPr>
        </p:nvSpPr>
        <p:spPr bwMode="auto">
          <a:xfrm>
            <a:off x="684213" y="4740275"/>
            <a:ext cx="5467350" cy="44910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35846" name="Rectangle 6"/>
          <p:cNvSpPr>
            <a:spLocks noGrp="1" noChangeArrowheads="1"/>
          </p:cNvSpPr>
          <p:nvPr>
            <p:ph type="ftr" sz="quarter" idx="4"/>
          </p:nvPr>
        </p:nvSpPr>
        <p:spPr bwMode="auto">
          <a:xfrm>
            <a:off x="0" y="9478963"/>
            <a:ext cx="2960688" cy="4984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34" charset="0"/>
                <a:ea typeface="宋体" pitchFamily="2" charset="-122"/>
              </a:defRPr>
            </a:lvl1pPr>
          </a:lstStyle>
          <a:p>
            <a:pPr>
              <a:defRPr/>
            </a:pPr>
            <a:endParaRPr lang="en-US" altLang="zh-CN"/>
          </a:p>
        </p:txBody>
      </p:sp>
      <p:sp>
        <p:nvSpPr>
          <p:cNvPr id="35847" name="Rectangle 7"/>
          <p:cNvSpPr>
            <a:spLocks noGrp="1" noChangeArrowheads="1"/>
          </p:cNvSpPr>
          <p:nvPr>
            <p:ph type="sldNum" sz="quarter" idx="5"/>
          </p:nvPr>
        </p:nvSpPr>
        <p:spPr bwMode="auto">
          <a:xfrm>
            <a:off x="3871913" y="9478963"/>
            <a:ext cx="2960687" cy="4984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itchFamily="34" charset="0"/>
                <a:ea typeface="宋体" pitchFamily="2" charset="-122"/>
              </a:defRPr>
            </a:lvl1pPr>
          </a:lstStyle>
          <a:p>
            <a:pPr>
              <a:defRPr/>
            </a:pPr>
            <a:fld id="{8AC6593E-F27D-4C4B-B1AE-476292FAC9CE}" type="slidenum">
              <a:rPr lang="en-US" altLang="zh-CN"/>
              <a:pPr>
                <a:defRPr/>
              </a:pPr>
              <a:t>‹#›</a:t>
            </a:fld>
            <a:endParaRPr lang="en-US" altLang="zh-CN"/>
          </a:p>
        </p:txBody>
      </p:sp>
    </p:spTree>
    <p:extLst>
      <p:ext uri="{BB962C8B-B14F-4D97-AF65-F5344CB8AC3E}">
        <p14:creationId xmlns:p14="http://schemas.microsoft.com/office/powerpoint/2010/main" val="146673688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宋体" pitchFamily="2" charset="-122"/>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宋体" pitchFamily="2" charset="-122"/>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宋体" pitchFamily="2" charset="-122"/>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宋体" pitchFamily="2" charset="-122"/>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dirty="0" smtClean="0"/>
              <a:t>单击此处编辑母版标题样式</a:t>
            </a:r>
            <a:endParaRPr lang="zh-CN" altLang="en-US" dirty="0"/>
          </a:p>
        </p:txBody>
      </p:sp>
      <p:sp>
        <p:nvSpPr>
          <p:cNvPr id="3" name="竖排文字占位符 2"/>
          <p:cNvSpPr>
            <a:spLocks noGrp="1"/>
          </p:cNvSpPr>
          <p:nvPr>
            <p:ph type="body" orient="vert" idx="1"/>
          </p:nvPr>
        </p:nvSpPr>
        <p:spPr>
          <a:xfrm>
            <a:off x="457200" y="1600200"/>
            <a:ext cx="8229600" cy="4525963"/>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ea typeface="幼圆" pitchFamily="49" charset="-122"/>
              </a:defRPr>
            </a:lvl1pPr>
          </a:lstStyle>
          <a:p>
            <a:pPr>
              <a:defRPr/>
            </a:pPr>
            <a:endParaRPr lang="en-US" altLang="zh-CN"/>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ea typeface="幼圆" pitchFamily="49" charset="-122"/>
              </a:defRPr>
            </a:lvl1pPr>
          </a:lstStyle>
          <a:p>
            <a:pPr>
              <a:defRPr/>
            </a:pPr>
            <a:endParaRPr lang="en-US" altLang="zh-CN"/>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ea typeface="幼圆" pitchFamily="49" charset="-122"/>
              </a:defRPr>
            </a:lvl1pPr>
          </a:lstStyle>
          <a:p>
            <a:pPr>
              <a:defRPr/>
            </a:pPr>
            <a:fld id="{FB04A3A7-1C2A-4A92-8FFC-C41D1E9E5F97}" type="slidenum">
              <a:rPr lang="en-US" altLang="zh-CN"/>
              <a:pPr>
                <a:defRPr/>
              </a:pPr>
              <a:t>‹#›</a:t>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ea typeface="幼圆" pitchFamily="49" charset="-122"/>
              </a:defRPr>
            </a:lvl1pPr>
          </a:lstStyle>
          <a:p>
            <a:pPr>
              <a:defRPr/>
            </a:pPr>
            <a:endParaRPr lang="en-US" altLang="zh-CN"/>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ea typeface="幼圆" pitchFamily="49" charset="-122"/>
              </a:defRPr>
            </a:lvl1pPr>
          </a:lstStyle>
          <a:p>
            <a:pPr>
              <a:defRPr/>
            </a:pPr>
            <a:endParaRPr lang="en-US" altLang="zh-CN"/>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ea typeface="幼圆" pitchFamily="49" charset="-122"/>
              </a:defRPr>
            </a:lvl1pPr>
          </a:lstStyle>
          <a:p>
            <a:pPr>
              <a:defRPr/>
            </a:pPr>
            <a:fld id="{DEF8AEC3-9E77-4837-A4E4-7A1CB1BCF801}" type="slidenum">
              <a:rPr lang="en-US" altLang="zh-CN"/>
              <a:pPr>
                <a:defRPr/>
              </a:pPr>
              <a:t>‹#›</a:t>
            </a:fld>
            <a:endParaRPr lang="en-US" alt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457200" y="1600200"/>
            <a:ext cx="8229600" cy="4525963"/>
          </a:xfrm>
          <a:prstGeom prst="rect">
            <a:avLst/>
          </a:prstGeom>
        </p:spPr>
        <p:txBody>
          <a:bodyPr/>
          <a:lstStyle/>
          <a:p>
            <a:pPr lvl="0"/>
            <a:endParaRPr lang="zh-CN" altLang="en-US" noProof="0"/>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ea typeface="幼圆" pitchFamily="49" charset="-122"/>
              </a:defRPr>
            </a:lvl1pPr>
          </a:lstStyle>
          <a:p>
            <a:pPr>
              <a:defRPr/>
            </a:pPr>
            <a:endParaRPr lang="en-US" altLang="zh-CN"/>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ea typeface="幼圆" pitchFamily="49" charset="-122"/>
              </a:defRPr>
            </a:lvl1pPr>
          </a:lstStyle>
          <a:p>
            <a:pPr>
              <a:defRPr/>
            </a:pPr>
            <a:endParaRPr lang="en-US" altLang="zh-CN"/>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ea typeface="幼圆" pitchFamily="49" charset="-122"/>
              </a:defRPr>
            </a:lvl1pPr>
          </a:lstStyle>
          <a:p>
            <a:pPr>
              <a:defRPr/>
            </a:pPr>
            <a:fld id="{C062F253-EE25-4F46-910C-24F74344D90E}" type="slidenum">
              <a:rPr lang="en-US" altLang="zh-CN"/>
              <a:pPr>
                <a:defRPr/>
              </a:pPr>
              <a:t>‹#›</a:t>
            </a:fld>
            <a:endParaRPr lang="en-US" altLang="zh-C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reserve="1">
  <p:cSld name="标题和图表">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图表占位符 2"/>
          <p:cNvSpPr>
            <a:spLocks noGrp="1"/>
          </p:cNvSpPr>
          <p:nvPr>
            <p:ph type="chart" idx="1"/>
          </p:nvPr>
        </p:nvSpPr>
        <p:spPr>
          <a:xfrm>
            <a:off x="457200" y="1600200"/>
            <a:ext cx="8229600" cy="4525963"/>
          </a:xfrm>
          <a:prstGeom prst="rect">
            <a:avLst/>
          </a:prstGeom>
        </p:spPr>
        <p:txBody>
          <a:bodyPr/>
          <a:lstStyle/>
          <a:p>
            <a:pPr lvl="0"/>
            <a:endParaRPr lang="zh-CN" altLang="en-US" noProof="0"/>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ea typeface="幼圆" pitchFamily="49" charset="-122"/>
              </a:defRPr>
            </a:lvl1pPr>
          </a:lstStyle>
          <a:p>
            <a:pPr>
              <a:defRPr/>
            </a:pPr>
            <a:endParaRPr lang="en-US" altLang="zh-CN"/>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ea typeface="幼圆" pitchFamily="49" charset="-122"/>
              </a:defRPr>
            </a:lvl1pPr>
          </a:lstStyle>
          <a:p>
            <a:pPr>
              <a:defRPr/>
            </a:pPr>
            <a:endParaRPr lang="en-US" altLang="zh-CN"/>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ea typeface="幼圆" pitchFamily="49" charset="-122"/>
              </a:defRPr>
            </a:lvl1pPr>
          </a:lstStyle>
          <a:p>
            <a:pPr>
              <a:defRPr/>
            </a:pPr>
            <a:fld id="{40F79DBB-446C-48B3-999C-75BB1D427618}" type="slidenum">
              <a:rPr lang="en-US" altLang="zh-CN"/>
              <a:pPr>
                <a:defRPr/>
              </a:pPr>
              <a:t>‹#›</a:t>
            </a:fld>
            <a:endParaRPr lang="en-US" altLang="zh-CN"/>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文本占位符 2"/>
          <p:cNvSpPr>
            <a:spLocks noGrp="1"/>
          </p:cNvSpPr>
          <p:nvPr>
            <p:ph type="body" sz="half" idx="1"/>
          </p:nvPr>
        </p:nvSpPr>
        <p:spPr>
          <a:xfrm>
            <a:off x="457200" y="1600200"/>
            <a:ext cx="4038600" cy="4525963"/>
          </a:xfrm>
          <a:prstGeom prst="rect">
            <a:avLst/>
          </a:prstGeom>
        </p:spPr>
        <p:txBody>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内容占位符 3"/>
          <p:cNvSpPr>
            <a:spLocks noGrp="1"/>
          </p:cNvSpPr>
          <p:nvPr>
            <p:ph sz="half" idx="2"/>
          </p:nvPr>
        </p:nvSpPr>
        <p:spPr>
          <a:xfrm>
            <a:off x="4648200" y="1600200"/>
            <a:ext cx="4038600" cy="4525963"/>
          </a:xfrm>
          <a:prstGeom prst="rect">
            <a:avLst/>
          </a:prstGeom>
        </p:spPr>
        <p:txBody>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ea typeface="幼圆" pitchFamily="49" charset="-122"/>
              </a:defRPr>
            </a:lvl1pPr>
          </a:lstStyle>
          <a:p>
            <a:pPr>
              <a:defRPr/>
            </a:pPr>
            <a:endParaRPr lang="en-US" altLang="zh-CN"/>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ea typeface="幼圆" pitchFamily="49" charset="-122"/>
              </a:defRPr>
            </a:lvl1pPr>
          </a:lstStyle>
          <a:p>
            <a:pPr>
              <a:defRPr/>
            </a:pPr>
            <a:endParaRPr lang="en-US" altLang="zh-CN"/>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ea typeface="幼圆" pitchFamily="49" charset="-122"/>
              </a:defRPr>
            </a:lvl1pPr>
          </a:lstStyle>
          <a:p>
            <a:pPr>
              <a:defRPr/>
            </a:pPr>
            <a:fld id="{84A424EC-BC6B-4412-B272-A051AEE2981C}" type="slidenum">
              <a:rPr lang="en-US" altLang="zh-CN"/>
              <a:pPr>
                <a:defRPr/>
              </a:pPr>
              <a:t>‹#›</a:t>
            </a:fld>
            <a:endParaRPr lang="en-US" altLang="zh-CN"/>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274638"/>
            <a:ext cx="8229600" cy="5851525"/>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ea typeface="幼圆" pitchFamily="49" charset="-122"/>
              </a:defRPr>
            </a:lvl1pPr>
          </a:lstStyle>
          <a:p>
            <a:pPr>
              <a:defRPr/>
            </a:pPr>
            <a:endParaRPr lang="en-US" altLang="zh-CN"/>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ea typeface="幼圆" pitchFamily="49" charset="-122"/>
              </a:defRPr>
            </a:lvl1pPr>
          </a:lstStyle>
          <a:p>
            <a:pPr>
              <a:defRPr/>
            </a:pPr>
            <a:endParaRPr lang="en-US" altLang="zh-CN"/>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ea typeface="幼圆" pitchFamily="49" charset="-122"/>
              </a:defRPr>
            </a:lvl1pPr>
          </a:lstStyle>
          <a:p>
            <a:pPr>
              <a:defRPr/>
            </a:pPr>
            <a:fld id="{41739B2C-581C-4B16-AF53-F65C2414AC7C}" type="slidenum">
              <a:rPr lang="en-US" altLang="zh-CN"/>
              <a:pPr>
                <a:defRPr/>
              </a:pPr>
              <a:t>‹#›</a:t>
            </a:fld>
            <a:endParaRPr lang="en-US" altLang="zh-CN"/>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57200" y="1600200"/>
            <a:ext cx="8229600" cy="4525963"/>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A023D1C0-E360-40D7-A379-A5813AC9C33F}" type="slidenum">
              <a:rPr lang="en-US" altLang="zh-CN"/>
              <a:pPr>
                <a:defRPr/>
              </a:pPr>
              <a:t>‹#›</a:t>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ea typeface="幼圆" pitchFamily="49" charset="-122"/>
              </a:defRPr>
            </a:lvl1pPr>
          </a:lstStyle>
          <a:p>
            <a:pPr>
              <a:defRPr/>
            </a:pPr>
            <a:endParaRPr lang="en-US" altLang="zh-CN"/>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ea typeface="幼圆" pitchFamily="49" charset="-122"/>
              </a:defRPr>
            </a:lvl1pPr>
          </a:lstStyle>
          <a:p>
            <a:pPr>
              <a:defRPr/>
            </a:pPr>
            <a:endParaRPr lang="en-US" altLang="zh-CN"/>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ea typeface="幼圆" pitchFamily="49" charset="-122"/>
              </a:defRPr>
            </a:lvl1pPr>
          </a:lstStyle>
          <a:p>
            <a:pPr>
              <a:defRPr/>
            </a:pPr>
            <a:fld id="{F1D72287-E29A-463A-8CD7-D638859C8047}" type="slidenum">
              <a:rPr lang="en-US" altLang="zh-CN"/>
              <a:pPr>
                <a:defRPr/>
              </a:pPr>
              <a:t>‹#›</a:t>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ea typeface="幼圆" pitchFamily="49" charset="-122"/>
              </a:defRPr>
            </a:lvl1pPr>
          </a:lstStyle>
          <a:p>
            <a:pPr>
              <a:defRPr/>
            </a:pPr>
            <a:endParaRPr lang="en-US" altLang="zh-CN"/>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ea typeface="幼圆" pitchFamily="49" charset="-122"/>
              </a:defRPr>
            </a:lvl1pPr>
          </a:lstStyle>
          <a:p>
            <a:pPr>
              <a:defRPr/>
            </a:pPr>
            <a:endParaRPr lang="en-US" altLang="zh-CN"/>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ea typeface="幼圆" pitchFamily="49" charset="-122"/>
              </a:defRPr>
            </a:lvl1pPr>
          </a:lstStyle>
          <a:p>
            <a:pPr>
              <a:defRPr/>
            </a:pPr>
            <a:fld id="{81F2BAD0-01E4-4EEF-A581-89DB71933F17}" type="slidenum">
              <a:rPr lang="en-US" altLang="zh-CN"/>
              <a:pPr>
                <a:defRPr/>
              </a:pPr>
              <a:t>‹#›</a:t>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ea typeface="幼圆" pitchFamily="49" charset="-122"/>
              </a:defRPr>
            </a:lvl1pPr>
          </a:lstStyle>
          <a:p>
            <a:pPr>
              <a:defRPr/>
            </a:pPr>
            <a:endParaRPr lang="en-US" altLang="zh-CN"/>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ea typeface="幼圆" pitchFamily="49" charset="-122"/>
              </a:defRPr>
            </a:lvl1pPr>
          </a:lstStyle>
          <a:p>
            <a:pPr>
              <a:defRPr/>
            </a:pPr>
            <a:endParaRPr lang="en-US" altLang="zh-CN"/>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ea typeface="幼圆" pitchFamily="49" charset="-122"/>
              </a:defRPr>
            </a:lvl1pPr>
          </a:lstStyle>
          <a:p>
            <a:pPr>
              <a:defRPr/>
            </a:pPr>
            <a:fld id="{19593946-0715-4222-867F-FE9BE97A23D9}" type="slidenum">
              <a:rPr lang="en-US" altLang="zh-CN"/>
              <a:pPr>
                <a:defRPr/>
              </a:pPr>
              <a:t>‹#›</a:t>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ea typeface="幼圆" pitchFamily="49" charset="-122"/>
              </a:defRPr>
            </a:lvl1pPr>
          </a:lstStyle>
          <a:p>
            <a:pPr>
              <a:defRPr/>
            </a:pPr>
            <a:endParaRPr lang="en-US" altLang="zh-CN"/>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ea typeface="幼圆" pitchFamily="49" charset="-122"/>
              </a:defRPr>
            </a:lvl1pPr>
          </a:lstStyle>
          <a:p>
            <a:pPr>
              <a:defRPr/>
            </a:pPr>
            <a:endParaRPr lang="en-US" altLang="zh-CN"/>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ea typeface="幼圆" pitchFamily="49" charset="-122"/>
              </a:defRPr>
            </a:lvl1pPr>
          </a:lstStyle>
          <a:p>
            <a:pPr>
              <a:defRPr/>
            </a:pPr>
            <a:fld id="{DB1C5CC1-2BDF-4F40-A6D8-E49BF57106F4}" type="slidenum">
              <a:rPr lang="en-US" altLang="zh-CN"/>
              <a:pPr>
                <a:defRPr/>
              </a:pPr>
              <a:t>‹#›</a:t>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CN" altLang="en-US" dirty="0" smtClean="0"/>
              <a:t>单击此处编辑母版标题样式</a:t>
            </a:r>
            <a:endParaRPr lang="zh-CN" altLang="en-US" dirty="0"/>
          </a:p>
        </p:txBody>
      </p:sp>
      <p:sp>
        <p:nvSpPr>
          <p:cNvPr id="3" name="内容占位符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文本占位符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dirty="0" smtClean="0"/>
              <a:t>单击此处编辑母版文本样式</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ea typeface="幼圆" pitchFamily="49" charset="-122"/>
              </a:defRPr>
            </a:lvl1pPr>
          </a:lstStyle>
          <a:p>
            <a:pPr>
              <a:defRPr/>
            </a:pPr>
            <a:endParaRPr lang="en-US" altLang="zh-CN"/>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ea typeface="幼圆" pitchFamily="49" charset="-122"/>
              </a:defRPr>
            </a:lvl1pPr>
          </a:lstStyle>
          <a:p>
            <a:pPr>
              <a:defRPr/>
            </a:pPr>
            <a:endParaRPr lang="en-US" altLang="zh-CN"/>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ea typeface="幼圆" pitchFamily="49" charset="-122"/>
              </a:defRPr>
            </a:lvl1pPr>
          </a:lstStyle>
          <a:p>
            <a:pPr>
              <a:defRPr/>
            </a:pPr>
            <a:fld id="{85BFD731-1748-4E38-89BE-17DAE61B38DC}" type="slidenum">
              <a:rPr lang="en-US" altLang="zh-CN"/>
              <a:pPr>
                <a:defRPr/>
              </a:pPr>
              <a:t>‹#›</a:t>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CN" altLang="en-US" dirty="0" smtClean="0"/>
              <a:t>单击此处编辑母版标题样式</a:t>
            </a:r>
            <a:endParaRPr lang="zh-CN" altLang="en-US" dirty="0"/>
          </a:p>
        </p:txBody>
      </p:sp>
      <p:sp>
        <p:nvSpPr>
          <p:cNvPr id="3" name="图片占位符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dirty="0" smtClean="0"/>
              <a:t>单击此处编辑母版文本样式</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ea typeface="幼圆" pitchFamily="49" charset="-122"/>
              </a:defRPr>
            </a:lvl1pPr>
          </a:lstStyle>
          <a:p>
            <a:pPr>
              <a:defRPr/>
            </a:pPr>
            <a:endParaRPr lang="en-US" altLang="zh-CN"/>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ea typeface="幼圆" pitchFamily="49" charset="-122"/>
              </a:defRPr>
            </a:lvl1pPr>
          </a:lstStyle>
          <a:p>
            <a:pPr>
              <a:defRPr/>
            </a:pPr>
            <a:endParaRPr lang="en-US" altLang="zh-CN"/>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ea typeface="幼圆" pitchFamily="49" charset="-122"/>
              </a:defRPr>
            </a:lvl1pPr>
          </a:lstStyle>
          <a:p>
            <a:pPr>
              <a:defRPr/>
            </a:pPr>
            <a:fld id="{266363B9-EF31-4CA4-BFC6-37D592D92915}" type="slidenum">
              <a:rPr lang="en-US" altLang="zh-CN"/>
              <a:pPr>
                <a:defRPr/>
              </a:pPr>
              <a:t>‹#›</a:t>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9"/>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41"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42" r:id="rId16"/>
    <p:sldLayoutId id="2147483757" r:id="rId17"/>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Franklin Gothic Medium" pitchFamily="34" charset="0"/>
          <a:ea typeface="微软雅黑" pitchFamily="34" charset="-122"/>
        </a:defRPr>
      </a:lvl2pPr>
      <a:lvl3pPr algn="ctr" rtl="0" eaLnBrk="0" fontAlgn="base" hangingPunct="0">
        <a:spcBef>
          <a:spcPct val="0"/>
        </a:spcBef>
        <a:spcAft>
          <a:spcPct val="0"/>
        </a:spcAft>
        <a:defRPr sz="4400">
          <a:solidFill>
            <a:schemeClr val="tx2"/>
          </a:solidFill>
          <a:latin typeface="Franklin Gothic Medium" pitchFamily="34" charset="0"/>
          <a:ea typeface="微软雅黑" pitchFamily="34" charset="-122"/>
        </a:defRPr>
      </a:lvl3pPr>
      <a:lvl4pPr algn="ctr" rtl="0" eaLnBrk="0" fontAlgn="base" hangingPunct="0">
        <a:spcBef>
          <a:spcPct val="0"/>
        </a:spcBef>
        <a:spcAft>
          <a:spcPct val="0"/>
        </a:spcAft>
        <a:defRPr sz="4400">
          <a:solidFill>
            <a:schemeClr val="tx2"/>
          </a:solidFill>
          <a:latin typeface="Franklin Gothic Medium" pitchFamily="34" charset="0"/>
          <a:ea typeface="微软雅黑" pitchFamily="34" charset="-122"/>
        </a:defRPr>
      </a:lvl4pPr>
      <a:lvl5pPr algn="ctr" rtl="0" eaLnBrk="0" fontAlgn="base" hangingPunct="0">
        <a:spcBef>
          <a:spcPct val="0"/>
        </a:spcBef>
        <a:spcAft>
          <a:spcPct val="0"/>
        </a:spcAft>
        <a:defRPr sz="4400">
          <a:solidFill>
            <a:schemeClr val="tx2"/>
          </a:solidFill>
          <a:latin typeface="Franklin Gothic Medium" pitchFamily="34" charset="0"/>
          <a:ea typeface="微软雅黑" pitchFamily="34" charset="-122"/>
        </a:defRPr>
      </a:lvl5pPr>
      <a:lvl6pPr marL="457200" algn="ctr" rtl="0" fontAlgn="base">
        <a:spcBef>
          <a:spcPct val="0"/>
        </a:spcBef>
        <a:spcAft>
          <a:spcPct val="0"/>
        </a:spcAft>
        <a:defRPr sz="4400">
          <a:solidFill>
            <a:schemeClr val="tx2"/>
          </a:solidFill>
          <a:latin typeface="Arial" pitchFamily="34" charset="0"/>
          <a:ea typeface="宋体" pitchFamily="2" charset="-122"/>
        </a:defRPr>
      </a:lvl6pPr>
      <a:lvl7pPr marL="914400" algn="ctr" rtl="0" fontAlgn="base">
        <a:spcBef>
          <a:spcPct val="0"/>
        </a:spcBef>
        <a:spcAft>
          <a:spcPct val="0"/>
        </a:spcAft>
        <a:defRPr sz="4400">
          <a:solidFill>
            <a:schemeClr val="tx2"/>
          </a:solidFill>
          <a:latin typeface="Arial" pitchFamily="34" charset="0"/>
          <a:ea typeface="宋体" pitchFamily="2" charset="-122"/>
        </a:defRPr>
      </a:lvl7pPr>
      <a:lvl8pPr marL="1371600" algn="ctr" rtl="0" fontAlgn="base">
        <a:spcBef>
          <a:spcPct val="0"/>
        </a:spcBef>
        <a:spcAft>
          <a:spcPct val="0"/>
        </a:spcAft>
        <a:defRPr sz="4400">
          <a:solidFill>
            <a:schemeClr val="tx2"/>
          </a:solidFill>
          <a:latin typeface="Arial" pitchFamily="34" charset="0"/>
          <a:ea typeface="宋体" pitchFamily="2" charset="-122"/>
        </a:defRPr>
      </a:lvl8pPr>
      <a:lvl9pPr marL="1828800" algn="ctr" rtl="0" fontAlgn="base">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A023D1C0-E360-40D7-A379-A5813AC9C33F}" type="slidenum">
              <a:rPr lang="en-US" altLang="zh-CN" smtClean="0"/>
              <a:pPr>
                <a:defRPr/>
              </a:pPr>
              <a:t>1</a:t>
            </a:fld>
            <a:endParaRPr lang="en-US" altLang="zh-CN"/>
          </a:p>
        </p:txBody>
      </p:sp>
      <p:sp>
        <p:nvSpPr>
          <p:cNvPr id="5" name="标题 1"/>
          <p:cNvSpPr txBox="1">
            <a:spLocks/>
          </p:cNvSpPr>
          <p:nvPr/>
        </p:nvSpPr>
        <p:spPr bwMode="auto">
          <a:xfrm>
            <a:off x="714348" y="2786058"/>
            <a:ext cx="7772400" cy="1470025"/>
          </a:xfrm>
          <a:prstGeom prst="rect">
            <a:avLst/>
          </a:prstGeom>
          <a:noFill/>
          <a:ln>
            <a:miter lim="800000"/>
            <a:headEnd/>
            <a:tailEnd/>
          </a:ln>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CN" altLang="en-US" sz="4400" b="1" i="0" u="none" strike="noStrike" kern="0" cap="none" spc="0" normalizeH="0" baseline="0" noProof="0" dirty="0" smtClean="0">
                <a:ln>
                  <a:noFill/>
                </a:ln>
                <a:solidFill>
                  <a:schemeClr val="tx2"/>
                </a:solidFill>
                <a:effectLst/>
                <a:uLnTx/>
                <a:uFillTx/>
                <a:latin typeface="+mj-lt"/>
                <a:ea typeface="创艺简粗黑" pitchFamily="2" charset="-122"/>
                <a:cs typeface="+mj-cs"/>
              </a:rPr>
              <a:t>北京大学学生保险介绍</a:t>
            </a:r>
          </a:p>
        </p:txBody>
      </p:sp>
    </p:spTree>
  </p:cSld>
  <p:clrMapOvr>
    <a:masterClrMapping/>
  </p:clrMapOvr>
  <p:transition spd="slow">
    <p:pul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标题 1"/>
          <p:cNvSpPr>
            <a:spLocks noGrp="1"/>
          </p:cNvSpPr>
          <p:nvPr>
            <p:ph type="title"/>
          </p:nvPr>
        </p:nvSpPr>
        <p:spPr>
          <a:xfrm>
            <a:off x="467544" y="1709936"/>
            <a:ext cx="8229600" cy="1143000"/>
          </a:xfrm>
        </p:spPr>
        <p:txBody>
          <a:bodyPr/>
          <a:lstStyle/>
          <a:p>
            <a:r>
              <a:rPr lang="en-US" altLang="zh-CN" sz="3200" dirty="0"/>
              <a:t>3</a:t>
            </a:r>
            <a:r>
              <a:rPr lang="en-US" altLang="zh-CN" sz="3200" dirty="0" smtClean="0"/>
              <a:t>.</a:t>
            </a:r>
            <a:r>
              <a:rPr lang="zh-CN" altLang="en-US" sz="3200" dirty="0" smtClean="0"/>
              <a:t>理赔程序</a:t>
            </a:r>
            <a:r>
              <a:rPr lang="en-US" altLang="zh-CN" sz="3200" dirty="0" smtClean="0"/>
              <a:t>—</a:t>
            </a:r>
            <a:r>
              <a:rPr lang="zh-CN" altLang="en-US" sz="3200" dirty="0"/>
              <a:t>（</a:t>
            </a:r>
            <a:r>
              <a:rPr lang="en-US" altLang="zh-CN" sz="3200" dirty="0"/>
              <a:t>2</a:t>
            </a:r>
            <a:r>
              <a:rPr lang="zh-CN" altLang="en-US" sz="3200" dirty="0"/>
              <a:t>）重大疾病</a:t>
            </a:r>
            <a:endParaRPr lang="zh-CN" altLang="en-US" sz="3200" dirty="0" smtClean="0"/>
          </a:p>
        </p:txBody>
      </p:sp>
      <p:sp>
        <p:nvSpPr>
          <p:cNvPr id="45059" name="内容占位符 2"/>
          <p:cNvSpPr>
            <a:spLocks noGrp="1"/>
          </p:cNvSpPr>
          <p:nvPr>
            <p:ph idx="1"/>
          </p:nvPr>
        </p:nvSpPr>
        <p:spPr>
          <a:xfrm>
            <a:off x="457200" y="2896344"/>
            <a:ext cx="8229600" cy="2836912"/>
          </a:xfrm>
        </p:spPr>
        <p:txBody>
          <a:bodyPr/>
          <a:lstStyle/>
          <a:p>
            <a:pPr>
              <a:lnSpc>
                <a:spcPct val="150000"/>
              </a:lnSpc>
              <a:buFont typeface="Wingdings" pitchFamily="2" charset="2"/>
              <a:buChar char="ü"/>
            </a:pPr>
            <a:r>
              <a:rPr lang="zh-CN" altLang="en-US" sz="2400" b="0" dirty="0" smtClean="0">
                <a:latin typeface="微软雅黑" pitchFamily="34" charset="-122"/>
                <a:ea typeface="微软雅黑" pitchFamily="34" charset="-122"/>
              </a:rPr>
              <a:t>重大疾病保险金的申领需准备</a:t>
            </a:r>
            <a:r>
              <a:rPr lang="zh-CN" altLang="en-US" sz="2000" b="0" dirty="0" smtClean="0">
                <a:latin typeface="幼圆" pitchFamily="49" charset="-122"/>
                <a:ea typeface="幼圆" pitchFamily="49" charset="-122"/>
              </a:rPr>
              <a:t>：</a:t>
            </a:r>
            <a:endParaRPr lang="en-US" altLang="zh-CN" sz="2000" b="0" dirty="0" smtClean="0">
              <a:latin typeface="幼圆" pitchFamily="49" charset="-122"/>
              <a:ea typeface="幼圆" pitchFamily="49" charset="-122"/>
            </a:endParaRPr>
          </a:p>
          <a:p>
            <a:pPr hangingPunct="1">
              <a:lnSpc>
                <a:spcPct val="150000"/>
              </a:lnSpc>
              <a:buFont typeface="Wingdings" pitchFamily="2" charset="2"/>
              <a:buNone/>
            </a:pPr>
            <a:r>
              <a:rPr lang="zh-CN" altLang="en-US" sz="2000" b="0" dirty="0" smtClean="0">
                <a:latin typeface="幼圆" pitchFamily="49" charset="-122"/>
                <a:ea typeface="幼圆" pitchFamily="49" charset="-122"/>
              </a:rPr>
              <a:t>① 理赔申请</a:t>
            </a:r>
          </a:p>
          <a:p>
            <a:pPr hangingPunct="1">
              <a:lnSpc>
                <a:spcPct val="150000"/>
              </a:lnSpc>
              <a:buFont typeface="Wingdings" pitchFamily="2" charset="2"/>
              <a:buNone/>
            </a:pPr>
            <a:r>
              <a:rPr lang="zh-CN" altLang="en-US" sz="2000" dirty="0" smtClean="0">
                <a:latin typeface="幼圆" pitchFamily="49" charset="-122"/>
                <a:ea typeface="幼圆" pitchFamily="49" charset="-122"/>
              </a:rPr>
              <a:t>② </a:t>
            </a:r>
            <a:r>
              <a:rPr lang="zh-CN" altLang="en-US" sz="2000" b="0" dirty="0" smtClean="0">
                <a:latin typeface="幼圆" pitchFamily="49" charset="-122"/>
                <a:ea typeface="幼圆" pitchFamily="49" charset="-122"/>
              </a:rPr>
              <a:t>学生证、身份证及银行卡复印件；</a:t>
            </a:r>
          </a:p>
          <a:p>
            <a:pPr hangingPunct="1">
              <a:lnSpc>
                <a:spcPct val="150000"/>
              </a:lnSpc>
              <a:buFont typeface="Wingdings" pitchFamily="2" charset="2"/>
              <a:buNone/>
            </a:pPr>
            <a:r>
              <a:rPr lang="zh-CN" altLang="en-US" sz="2000" dirty="0">
                <a:latin typeface="幼圆" pitchFamily="49" charset="-122"/>
                <a:ea typeface="幼圆" pitchFamily="49" charset="-122"/>
              </a:rPr>
              <a:t>③由医疗机构</a:t>
            </a:r>
            <a:r>
              <a:rPr lang="zh-CN" altLang="en-US" sz="2000" dirty="0" smtClean="0">
                <a:latin typeface="幼圆" pitchFamily="49" charset="-122"/>
                <a:ea typeface="幼圆" pitchFamily="49" charset="-122"/>
              </a:rPr>
              <a:t>出具的</a:t>
            </a:r>
            <a:r>
              <a:rPr lang="zh-CN" altLang="en-US" sz="2000" b="0" dirty="0" smtClean="0">
                <a:latin typeface="幼圆" pitchFamily="49" charset="-122"/>
                <a:ea typeface="幼圆" pitchFamily="49" charset="-122"/>
              </a:rPr>
              <a:t>病历、病理、血液或淋巴检验报告</a:t>
            </a:r>
            <a:endParaRPr lang="en-US" altLang="zh-CN" sz="2000" b="0" dirty="0" smtClean="0">
              <a:latin typeface="幼圆" pitchFamily="49" charset="-122"/>
              <a:ea typeface="幼圆" pitchFamily="49" charset="-122"/>
            </a:endParaRPr>
          </a:p>
          <a:p>
            <a:pPr hangingPunct="1">
              <a:lnSpc>
                <a:spcPct val="150000"/>
              </a:lnSpc>
              <a:buFont typeface="Wingdings" pitchFamily="2" charset="2"/>
              <a:buNone/>
            </a:pPr>
            <a:r>
              <a:rPr lang="zh-CN" altLang="en-US" sz="2000" dirty="0">
                <a:latin typeface="幼圆" pitchFamily="49" charset="-122"/>
                <a:ea typeface="幼圆" pitchFamily="49" charset="-122"/>
              </a:rPr>
              <a:t>④ </a:t>
            </a:r>
            <a:r>
              <a:rPr lang="zh-CN" altLang="en-US" sz="2000" b="0" dirty="0" smtClean="0">
                <a:latin typeface="幼圆" pitchFamily="49" charset="-122"/>
                <a:ea typeface="幼圆" pitchFamily="49" charset="-122"/>
              </a:rPr>
              <a:t>认为必要的与确认保险事故的性质、原因等有关的其它证明和资料。</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Effect transition="in" filter="wheel(1)">
                                      <p:cBhvr>
                                        <p:cTn id="7" dur="2000"/>
                                        <p:tgtEl>
                                          <p:spTgt spid="45059">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45059">
                                            <p:txEl>
                                              <p:pRg st="1" end="1"/>
                                            </p:txEl>
                                          </p:spTgt>
                                        </p:tgtEl>
                                        <p:attrNameLst>
                                          <p:attrName>style.visibility</p:attrName>
                                        </p:attrNameLst>
                                      </p:cBhvr>
                                      <p:to>
                                        <p:strVal val="visible"/>
                                      </p:to>
                                    </p:set>
                                    <p:animEffect transition="in" filter="wheel(1)">
                                      <p:cBhvr>
                                        <p:cTn id="10" dur="2000"/>
                                        <p:tgtEl>
                                          <p:spTgt spid="45059">
                                            <p:txEl>
                                              <p:pRg st="1" end="1"/>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45059">
                                            <p:txEl>
                                              <p:pRg st="2" end="2"/>
                                            </p:txEl>
                                          </p:spTgt>
                                        </p:tgtEl>
                                        <p:attrNameLst>
                                          <p:attrName>style.visibility</p:attrName>
                                        </p:attrNameLst>
                                      </p:cBhvr>
                                      <p:to>
                                        <p:strVal val="visible"/>
                                      </p:to>
                                    </p:set>
                                    <p:animEffect transition="in" filter="wheel(1)">
                                      <p:cBhvr>
                                        <p:cTn id="13" dur="2000"/>
                                        <p:tgtEl>
                                          <p:spTgt spid="45059">
                                            <p:txEl>
                                              <p:pRg st="2" end="2"/>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45059">
                                            <p:txEl>
                                              <p:pRg st="3" end="3"/>
                                            </p:txEl>
                                          </p:spTgt>
                                        </p:tgtEl>
                                        <p:attrNameLst>
                                          <p:attrName>style.visibility</p:attrName>
                                        </p:attrNameLst>
                                      </p:cBhvr>
                                      <p:to>
                                        <p:strVal val="visible"/>
                                      </p:to>
                                    </p:set>
                                    <p:animEffect transition="in" filter="wheel(1)">
                                      <p:cBhvr>
                                        <p:cTn id="16" dur="2000"/>
                                        <p:tgtEl>
                                          <p:spTgt spid="45059">
                                            <p:txEl>
                                              <p:pRg st="3" end="3"/>
                                            </p:txEl>
                                          </p:spTgt>
                                        </p:tgtEl>
                                      </p:cBhvr>
                                    </p:animEffect>
                                  </p:childTnLst>
                                </p:cTn>
                              </p:par>
                              <p:par>
                                <p:cTn id="17" presetID="21" presetClass="entr" presetSubtype="1" fill="hold" nodeType="withEffect">
                                  <p:stCondLst>
                                    <p:cond delay="0"/>
                                  </p:stCondLst>
                                  <p:childTnLst>
                                    <p:set>
                                      <p:cBhvr>
                                        <p:cTn id="18" dur="1" fill="hold">
                                          <p:stCondLst>
                                            <p:cond delay="0"/>
                                          </p:stCondLst>
                                        </p:cTn>
                                        <p:tgtEl>
                                          <p:spTgt spid="45059">
                                            <p:txEl>
                                              <p:pRg st="4" end="4"/>
                                            </p:txEl>
                                          </p:spTgt>
                                        </p:tgtEl>
                                        <p:attrNameLst>
                                          <p:attrName>style.visibility</p:attrName>
                                        </p:attrNameLst>
                                      </p:cBhvr>
                                      <p:to>
                                        <p:strVal val="visible"/>
                                      </p:to>
                                    </p:set>
                                    <p:animEffect transition="in" filter="wheel(1)">
                                      <p:cBhvr>
                                        <p:cTn id="19" dur="2000"/>
                                        <p:tgtEl>
                                          <p:spTgt spid="4505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95536" y="1340768"/>
            <a:ext cx="8229600" cy="576064"/>
          </a:xfrm>
        </p:spPr>
        <p:txBody>
          <a:bodyPr/>
          <a:lstStyle/>
          <a:p>
            <a:r>
              <a:rPr lang="en-US" altLang="zh-CN" sz="3200" dirty="0"/>
              <a:t>3.</a:t>
            </a:r>
            <a:r>
              <a:rPr lang="zh-CN" altLang="en-US" sz="3200" dirty="0"/>
              <a:t>理赔程序</a:t>
            </a:r>
            <a:r>
              <a:rPr lang="en-US" altLang="zh-CN" sz="3200" dirty="0"/>
              <a:t>—</a:t>
            </a:r>
            <a:r>
              <a:rPr lang="zh-CN" altLang="en-US" sz="3200" dirty="0"/>
              <a:t>（</a:t>
            </a:r>
            <a:r>
              <a:rPr lang="en-US" altLang="zh-CN" sz="3200" dirty="0"/>
              <a:t>2</a:t>
            </a:r>
            <a:r>
              <a:rPr lang="zh-CN" altLang="en-US" sz="3200" dirty="0"/>
              <a:t>）重大</a:t>
            </a:r>
            <a:r>
              <a:rPr lang="zh-CN" altLang="en-US" sz="3200" dirty="0" smtClean="0"/>
              <a:t>疾病</a:t>
            </a:r>
            <a:endParaRPr lang="zh-CN" altLang="en-US" sz="3200" dirty="0"/>
          </a:p>
        </p:txBody>
      </p:sp>
      <p:graphicFrame>
        <p:nvGraphicFramePr>
          <p:cNvPr id="5" name="内容占位符 4"/>
          <p:cNvGraphicFramePr>
            <a:graphicFrameLocks noGrp="1"/>
          </p:cNvGraphicFramePr>
          <p:nvPr>
            <p:ph idx="1"/>
            <p:extLst>
              <p:ext uri="{D42A27DB-BD31-4B8C-83A1-F6EECF244321}">
                <p14:modId xmlns:p14="http://schemas.microsoft.com/office/powerpoint/2010/main" val="2399662165"/>
              </p:ext>
            </p:extLst>
          </p:nvPr>
        </p:nvGraphicFramePr>
        <p:xfrm>
          <a:off x="755576" y="2688301"/>
          <a:ext cx="7128792" cy="3837043"/>
        </p:xfrm>
        <a:graphic>
          <a:graphicData uri="http://schemas.openxmlformats.org/drawingml/2006/table">
            <a:tbl>
              <a:tblPr firstRow="1" firstCol="1" bandRow="1"/>
              <a:tblGrid>
                <a:gridCol w="1098106"/>
                <a:gridCol w="1096559"/>
                <a:gridCol w="1752791"/>
                <a:gridCol w="3181336"/>
              </a:tblGrid>
              <a:tr h="545203">
                <a:tc>
                  <a:txBody>
                    <a:bodyPr/>
                    <a:lstStyle/>
                    <a:p>
                      <a:pPr algn="just">
                        <a:spcAft>
                          <a:spcPts val="0"/>
                        </a:spcAft>
                      </a:pPr>
                      <a:r>
                        <a:rPr lang="zh-CN" sz="1800" kern="100" dirty="0">
                          <a:effectLst/>
                          <a:latin typeface="幼圆" panose="02010509060101010101" pitchFamily="49" charset="-122"/>
                          <a:ea typeface="幼圆" panose="02010509060101010101" pitchFamily="49" charset="-122"/>
                        </a:rPr>
                        <a:t>恶性肿瘤</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800" kern="100" dirty="0">
                          <a:effectLst/>
                          <a:latin typeface="幼圆" panose="02010509060101010101" pitchFamily="49" charset="-122"/>
                          <a:ea typeface="幼圆" panose="02010509060101010101" pitchFamily="49" charset="-122"/>
                        </a:rPr>
                        <a:t>急性心肌梗塞</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800" kern="0">
                          <a:effectLst/>
                          <a:latin typeface="幼圆" panose="02010509060101010101" pitchFamily="49" charset="-122"/>
                          <a:ea typeface="幼圆" panose="02010509060101010101" pitchFamily="49" charset="-122"/>
                          <a:cs typeface="宋体"/>
                        </a:rPr>
                        <a:t>冠状动脉搭桥术</a:t>
                      </a:r>
                      <a:endParaRPr lang="zh-CN" sz="1800" kern="100">
                        <a:effectLst/>
                        <a:latin typeface="幼圆" panose="02010509060101010101" pitchFamily="49" charset="-122"/>
                        <a:ea typeface="幼圆" panose="02010509060101010101" pitchFamily="49"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800" kern="0">
                          <a:effectLst/>
                          <a:latin typeface="幼圆" panose="02010509060101010101" pitchFamily="49" charset="-122"/>
                          <a:ea typeface="幼圆" panose="02010509060101010101" pitchFamily="49" charset="-122"/>
                          <a:cs typeface="宋体"/>
                        </a:rPr>
                        <a:t>重大器官移植术或造血干细胞移植术</a:t>
                      </a:r>
                      <a:endParaRPr lang="zh-CN" sz="1800" kern="100">
                        <a:effectLst/>
                        <a:latin typeface="幼圆" panose="02010509060101010101" pitchFamily="49" charset="-122"/>
                        <a:ea typeface="幼圆" panose="02010509060101010101" pitchFamily="49"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5203">
                <a:tc>
                  <a:txBody>
                    <a:bodyPr/>
                    <a:lstStyle/>
                    <a:p>
                      <a:pPr algn="just">
                        <a:spcAft>
                          <a:spcPts val="0"/>
                        </a:spcAft>
                      </a:pPr>
                      <a:r>
                        <a:rPr lang="zh-CN" sz="1800" kern="0">
                          <a:effectLst/>
                          <a:latin typeface="幼圆" panose="02010509060101010101" pitchFamily="49" charset="-122"/>
                          <a:ea typeface="幼圆" panose="02010509060101010101" pitchFamily="49" charset="-122"/>
                          <a:cs typeface="宋体"/>
                        </a:rPr>
                        <a:t>脑中风后遗症</a:t>
                      </a:r>
                      <a:endParaRPr lang="zh-CN" sz="1800" kern="100">
                        <a:effectLst/>
                        <a:latin typeface="幼圆" panose="02010509060101010101" pitchFamily="49" charset="-122"/>
                        <a:ea typeface="幼圆" panose="02010509060101010101" pitchFamily="49"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800" kern="0" dirty="0">
                          <a:effectLst/>
                          <a:latin typeface="幼圆" panose="02010509060101010101" pitchFamily="49" charset="-122"/>
                          <a:ea typeface="幼圆" panose="02010509060101010101" pitchFamily="49" charset="-122"/>
                          <a:cs typeface="宋体"/>
                        </a:rPr>
                        <a:t>多个肢体缺失</a:t>
                      </a:r>
                      <a:endParaRPr lang="zh-CN" sz="1800" kern="100" dirty="0">
                        <a:effectLst/>
                        <a:latin typeface="幼圆" panose="02010509060101010101" pitchFamily="49" charset="-122"/>
                        <a:ea typeface="幼圆" panose="02010509060101010101" pitchFamily="49"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800" kern="0" dirty="0">
                          <a:effectLst/>
                          <a:latin typeface="幼圆" panose="02010509060101010101" pitchFamily="49" charset="-122"/>
                          <a:ea typeface="幼圆" panose="02010509060101010101" pitchFamily="49" charset="-122"/>
                          <a:cs typeface="宋体"/>
                        </a:rPr>
                        <a:t>急性或亚急性重症肝炎</a:t>
                      </a:r>
                      <a:endParaRPr lang="zh-CN" sz="1800" kern="100" dirty="0">
                        <a:effectLst/>
                        <a:latin typeface="幼圆" panose="02010509060101010101" pitchFamily="49" charset="-122"/>
                        <a:ea typeface="幼圆" panose="02010509060101010101" pitchFamily="49"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800" kern="0">
                          <a:effectLst/>
                          <a:latin typeface="幼圆" panose="02010509060101010101" pitchFamily="49" charset="-122"/>
                          <a:ea typeface="幼圆" panose="02010509060101010101" pitchFamily="49" charset="-122"/>
                          <a:cs typeface="宋体"/>
                        </a:rPr>
                        <a:t>终末期肾病（或称慢性肾功能衰竭尿毒症期）</a:t>
                      </a:r>
                      <a:endParaRPr lang="zh-CN" sz="1800" kern="100">
                        <a:effectLst/>
                        <a:latin typeface="幼圆" panose="02010509060101010101" pitchFamily="49" charset="-122"/>
                        <a:ea typeface="幼圆" panose="02010509060101010101" pitchFamily="49"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5203">
                <a:tc>
                  <a:txBody>
                    <a:bodyPr/>
                    <a:lstStyle/>
                    <a:p>
                      <a:pPr algn="just">
                        <a:spcAft>
                          <a:spcPts val="0"/>
                        </a:spcAft>
                      </a:pPr>
                      <a:r>
                        <a:rPr lang="zh-CN" sz="1800" kern="0">
                          <a:effectLst/>
                          <a:latin typeface="幼圆" panose="02010509060101010101" pitchFamily="49" charset="-122"/>
                          <a:ea typeface="幼圆" panose="02010509060101010101" pitchFamily="49" charset="-122"/>
                          <a:cs typeface="宋体"/>
                        </a:rPr>
                        <a:t>良性脑肿瘤</a:t>
                      </a:r>
                      <a:endParaRPr lang="zh-CN" sz="1800" kern="100">
                        <a:effectLst/>
                        <a:latin typeface="幼圆" panose="02010509060101010101" pitchFamily="49" charset="-122"/>
                        <a:ea typeface="幼圆" panose="02010509060101010101" pitchFamily="49"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800" kern="0">
                          <a:effectLst/>
                          <a:latin typeface="幼圆" panose="02010509060101010101" pitchFamily="49" charset="-122"/>
                          <a:ea typeface="幼圆" panose="02010509060101010101" pitchFamily="49" charset="-122"/>
                          <a:cs typeface="宋体"/>
                        </a:rPr>
                        <a:t>深度昏迷</a:t>
                      </a:r>
                      <a:endParaRPr lang="zh-CN" sz="1800" kern="100">
                        <a:effectLst/>
                        <a:latin typeface="幼圆" panose="02010509060101010101" pitchFamily="49" charset="-122"/>
                        <a:ea typeface="幼圆" panose="02010509060101010101" pitchFamily="49"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800" kern="0" dirty="0">
                          <a:effectLst/>
                          <a:latin typeface="幼圆" panose="02010509060101010101" pitchFamily="49" charset="-122"/>
                          <a:ea typeface="幼圆" panose="02010509060101010101" pitchFamily="49" charset="-122"/>
                          <a:cs typeface="宋体"/>
                        </a:rPr>
                        <a:t>心脏瓣膜手术</a:t>
                      </a:r>
                      <a:endParaRPr lang="zh-CN" sz="1800" kern="100" dirty="0">
                        <a:effectLst/>
                        <a:latin typeface="幼圆" panose="02010509060101010101" pitchFamily="49" charset="-122"/>
                        <a:ea typeface="幼圆" panose="02010509060101010101" pitchFamily="49"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800" kern="0">
                          <a:effectLst/>
                          <a:latin typeface="幼圆" panose="02010509060101010101" pitchFamily="49" charset="-122"/>
                          <a:ea typeface="幼圆" panose="02010509060101010101" pitchFamily="49" charset="-122"/>
                          <a:cs typeface="宋体"/>
                        </a:rPr>
                        <a:t>脑炎后遗症或脑膜炎后遗症</a:t>
                      </a:r>
                      <a:endParaRPr lang="zh-CN" sz="1800" kern="100">
                        <a:effectLst/>
                        <a:latin typeface="幼圆" panose="02010509060101010101" pitchFamily="49" charset="-122"/>
                        <a:ea typeface="幼圆" panose="02010509060101010101" pitchFamily="49"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5203">
                <a:tc>
                  <a:txBody>
                    <a:bodyPr/>
                    <a:lstStyle/>
                    <a:p>
                      <a:pPr algn="just">
                        <a:spcAft>
                          <a:spcPts val="0"/>
                        </a:spcAft>
                      </a:pPr>
                      <a:r>
                        <a:rPr lang="zh-CN" sz="1800" kern="0">
                          <a:effectLst/>
                          <a:latin typeface="幼圆" panose="02010509060101010101" pitchFamily="49" charset="-122"/>
                          <a:ea typeface="幼圆" panose="02010509060101010101" pitchFamily="49" charset="-122"/>
                          <a:cs typeface="宋体"/>
                        </a:rPr>
                        <a:t>瘫痪</a:t>
                      </a:r>
                      <a:endParaRPr lang="zh-CN" sz="1800" kern="100">
                        <a:effectLst/>
                        <a:latin typeface="幼圆" panose="02010509060101010101" pitchFamily="49" charset="-122"/>
                        <a:ea typeface="幼圆" panose="02010509060101010101" pitchFamily="49"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800" kern="0">
                          <a:effectLst/>
                          <a:latin typeface="幼圆" panose="02010509060101010101" pitchFamily="49" charset="-122"/>
                          <a:ea typeface="幼圆" panose="02010509060101010101" pitchFamily="49" charset="-122"/>
                          <a:cs typeface="宋体"/>
                        </a:rPr>
                        <a:t>双目失明</a:t>
                      </a:r>
                      <a:endParaRPr lang="zh-CN" sz="1800" kern="100">
                        <a:effectLst/>
                        <a:latin typeface="幼圆" panose="02010509060101010101" pitchFamily="49" charset="-122"/>
                        <a:ea typeface="幼圆" panose="02010509060101010101" pitchFamily="49"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800" kern="0" dirty="0">
                          <a:effectLst/>
                          <a:latin typeface="幼圆" panose="02010509060101010101" pitchFamily="49" charset="-122"/>
                          <a:ea typeface="幼圆" panose="02010509060101010101" pitchFamily="49" charset="-122"/>
                          <a:cs typeface="宋体"/>
                        </a:rPr>
                        <a:t>双耳失聪</a:t>
                      </a:r>
                      <a:endParaRPr lang="zh-CN" sz="1800" kern="100" dirty="0">
                        <a:effectLst/>
                        <a:latin typeface="幼圆" panose="02010509060101010101" pitchFamily="49" charset="-122"/>
                        <a:ea typeface="幼圆" panose="02010509060101010101" pitchFamily="49"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800" kern="0" dirty="0">
                          <a:effectLst/>
                          <a:latin typeface="幼圆" panose="02010509060101010101" pitchFamily="49" charset="-122"/>
                          <a:ea typeface="幼圆" panose="02010509060101010101" pitchFamily="49" charset="-122"/>
                          <a:cs typeface="宋体"/>
                        </a:rPr>
                        <a:t>慢性肝功能衰竭失代偿期</a:t>
                      </a:r>
                      <a:endParaRPr lang="zh-CN" sz="1800" kern="100" dirty="0">
                        <a:effectLst/>
                        <a:latin typeface="幼圆" panose="02010509060101010101" pitchFamily="49" charset="-122"/>
                        <a:ea typeface="幼圆" panose="02010509060101010101" pitchFamily="49"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5203">
                <a:tc>
                  <a:txBody>
                    <a:bodyPr/>
                    <a:lstStyle/>
                    <a:p>
                      <a:pPr algn="just">
                        <a:spcAft>
                          <a:spcPts val="0"/>
                        </a:spcAft>
                      </a:pPr>
                      <a:r>
                        <a:rPr lang="zh-CN" sz="1800" kern="0">
                          <a:effectLst/>
                          <a:latin typeface="幼圆" panose="02010509060101010101" pitchFamily="49" charset="-122"/>
                          <a:ea typeface="幼圆" panose="02010509060101010101" pitchFamily="49" charset="-122"/>
                          <a:cs typeface="宋体"/>
                        </a:rPr>
                        <a:t>语言能力丧失</a:t>
                      </a:r>
                      <a:endParaRPr lang="zh-CN" sz="1800" kern="100">
                        <a:effectLst/>
                        <a:latin typeface="幼圆" panose="02010509060101010101" pitchFamily="49" charset="-122"/>
                        <a:ea typeface="幼圆" panose="02010509060101010101" pitchFamily="49"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800" kern="0">
                          <a:effectLst/>
                          <a:latin typeface="幼圆" panose="02010509060101010101" pitchFamily="49" charset="-122"/>
                          <a:ea typeface="幼圆" panose="02010509060101010101" pitchFamily="49" charset="-122"/>
                          <a:cs typeface="宋体"/>
                        </a:rPr>
                        <a:t>严重帕金森病</a:t>
                      </a:r>
                      <a:endParaRPr lang="zh-CN" sz="1800" kern="100">
                        <a:effectLst/>
                        <a:latin typeface="幼圆" panose="02010509060101010101" pitchFamily="49" charset="-122"/>
                        <a:ea typeface="幼圆" panose="02010509060101010101" pitchFamily="49"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800" kern="0" dirty="0">
                          <a:effectLst/>
                          <a:latin typeface="幼圆" panose="02010509060101010101" pitchFamily="49" charset="-122"/>
                          <a:ea typeface="幼圆" panose="02010509060101010101" pitchFamily="49" charset="-122"/>
                          <a:cs typeface="宋体"/>
                        </a:rPr>
                        <a:t>严重阿尔茨海默病</a:t>
                      </a:r>
                      <a:endParaRPr lang="zh-CN" sz="1800" kern="100" dirty="0">
                        <a:effectLst/>
                        <a:latin typeface="幼圆" panose="02010509060101010101" pitchFamily="49" charset="-122"/>
                        <a:ea typeface="幼圆" panose="02010509060101010101" pitchFamily="49"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800" kern="0" dirty="0">
                          <a:effectLst/>
                          <a:latin typeface="幼圆" panose="02010509060101010101" pitchFamily="49" charset="-122"/>
                          <a:ea typeface="幼圆" panose="02010509060101010101" pitchFamily="49" charset="-122"/>
                          <a:cs typeface="宋体"/>
                        </a:rPr>
                        <a:t>严重原发性肺动脉高压</a:t>
                      </a:r>
                      <a:endParaRPr lang="zh-CN" sz="1800" kern="100" dirty="0">
                        <a:effectLst/>
                        <a:latin typeface="幼圆" panose="02010509060101010101" pitchFamily="49" charset="-122"/>
                        <a:ea typeface="幼圆" panose="02010509060101010101" pitchFamily="49"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5203">
                <a:tc>
                  <a:txBody>
                    <a:bodyPr/>
                    <a:lstStyle/>
                    <a:p>
                      <a:pPr algn="just">
                        <a:spcAft>
                          <a:spcPts val="0"/>
                        </a:spcAft>
                      </a:pPr>
                      <a:r>
                        <a:rPr lang="zh-CN" sz="1800" kern="0">
                          <a:effectLst/>
                          <a:latin typeface="幼圆" panose="02010509060101010101" pitchFamily="49" charset="-122"/>
                          <a:ea typeface="幼圆" panose="02010509060101010101" pitchFamily="49" charset="-122"/>
                          <a:cs typeface="宋体"/>
                        </a:rPr>
                        <a:t>严重Ⅲ度烧伤</a:t>
                      </a:r>
                      <a:endParaRPr lang="zh-CN" sz="1800" kern="100">
                        <a:effectLst/>
                        <a:latin typeface="幼圆" panose="02010509060101010101" pitchFamily="49" charset="-122"/>
                        <a:ea typeface="幼圆" panose="02010509060101010101" pitchFamily="49"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800" kern="0">
                          <a:effectLst/>
                          <a:latin typeface="幼圆" panose="02010509060101010101" pitchFamily="49" charset="-122"/>
                          <a:ea typeface="幼圆" panose="02010509060101010101" pitchFamily="49" charset="-122"/>
                          <a:cs typeface="宋体"/>
                        </a:rPr>
                        <a:t>严重脑损伤</a:t>
                      </a:r>
                      <a:endParaRPr lang="zh-CN" sz="1800" kern="100">
                        <a:effectLst/>
                        <a:latin typeface="幼圆" panose="02010509060101010101" pitchFamily="49" charset="-122"/>
                        <a:ea typeface="幼圆" panose="02010509060101010101" pitchFamily="49"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800" kern="0">
                          <a:effectLst/>
                          <a:latin typeface="幼圆" panose="02010509060101010101" pitchFamily="49" charset="-122"/>
                          <a:ea typeface="幼圆" panose="02010509060101010101" pitchFamily="49" charset="-122"/>
                          <a:cs typeface="宋体"/>
                        </a:rPr>
                        <a:t>严重运动神经元病</a:t>
                      </a:r>
                      <a:endParaRPr lang="zh-CN" sz="1800" kern="100">
                        <a:effectLst/>
                        <a:latin typeface="幼圆" panose="02010509060101010101" pitchFamily="49" charset="-122"/>
                        <a:ea typeface="幼圆" panose="02010509060101010101" pitchFamily="49"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800" kern="0" dirty="0">
                          <a:effectLst/>
                          <a:latin typeface="幼圆" panose="02010509060101010101" pitchFamily="49" charset="-122"/>
                          <a:ea typeface="幼圆" panose="02010509060101010101" pitchFamily="49" charset="-122"/>
                          <a:cs typeface="宋体"/>
                        </a:rPr>
                        <a:t>重型再生障碍性贫血</a:t>
                      </a:r>
                      <a:endParaRPr lang="zh-CN" sz="1800" kern="100" dirty="0">
                        <a:effectLst/>
                        <a:latin typeface="幼圆" panose="02010509060101010101" pitchFamily="49" charset="-122"/>
                        <a:ea typeface="幼圆" panose="02010509060101010101" pitchFamily="49"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5203">
                <a:tc>
                  <a:txBody>
                    <a:bodyPr/>
                    <a:lstStyle/>
                    <a:p>
                      <a:pPr algn="just">
                        <a:spcAft>
                          <a:spcPts val="0"/>
                        </a:spcAft>
                      </a:pPr>
                      <a:r>
                        <a:rPr lang="zh-CN" sz="1800" kern="0">
                          <a:effectLst/>
                          <a:latin typeface="幼圆" panose="02010509060101010101" pitchFamily="49" charset="-122"/>
                          <a:ea typeface="幼圆" panose="02010509060101010101" pitchFamily="49" charset="-122"/>
                          <a:cs typeface="宋体"/>
                        </a:rPr>
                        <a:t>主动脉手术</a:t>
                      </a:r>
                      <a:endParaRPr lang="zh-CN" sz="1800" kern="100">
                        <a:effectLst/>
                        <a:latin typeface="幼圆" panose="02010509060101010101" pitchFamily="49" charset="-122"/>
                        <a:ea typeface="幼圆" panose="02010509060101010101" pitchFamily="49"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800" kern="100">
                          <a:effectLst/>
                          <a:latin typeface="幼圆" panose="02010509060101010101" pitchFamily="49" charset="-122"/>
                          <a:ea typeface="幼圆" panose="02010509060101010101" pitchFamily="49" charset="-122"/>
                        </a:rPr>
                        <a:t> </a:t>
                      </a:r>
                      <a:endParaRPr lang="zh-CN" sz="1800" kern="100">
                        <a:effectLst/>
                        <a:latin typeface="幼圆" panose="02010509060101010101" pitchFamily="49" charset="-122"/>
                        <a:ea typeface="幼圆" panose="02010509060101010101" pitchFamily="49"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800" kern="100">
                          <a:effectLst/>
                          <a:latin typeface="幼圆" panose="02010509060101010101" pitchFamily="49" charset="-122"/>
                          <a:ea typeface="幼圆" panose="02010509060101010101" pitchFamily="49" charset="-122"/>
                        </a:rPr>
                        <a:t> </a:t>
                      </a:r>
                      <a:endParaRPr lang="zh-CN" sz="1800" kern="100">
                        <a:effectLst/>
                        <a:latin typeface="幼圆" panose="02010509060101010101" pitchFamily="49" charset="-122"/>
                        <a:ea typeface="幼圆" panose="02010509060101010101" pitchFamily="49"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800" kern="100" dirty="0">
                          <a:effectLst/>
                          <a:latin typeface="幼圆" panose="02010509060101010101" pitchFamily="49" charset="-122"/>
                          <a:ea typeface="幼圆" panose="02010509060101010101" pitchFamily="49" charset="-122"/>
                        </a:rPr>
                        <a:t> </a:t>
                      </a:r>
                      <a:endParaRPr lang="zh-CN" sz="1800" kern="100" dirty="0">
                        <a:effectLst/>
                        <a:latin typeface="幼圆" panose="02010509060101010101" pitchFamily="49" charset="-122"/>
                        <a:ea typeface="幼圆" panose="02010509060101010101" pitchFamily="49"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TextBox 5"/>
          <p:cNvSpPr txBox="1"/>
          <p:nvPr/>
        </p:nvSpPr>
        <p:spPr>
          <a:xfrm>
            <a:off x="755576" y="1943254"/>
            <a:ext cx="4464496" cy="523220"/>
          </a:xfrm>
          <a:prstGeom prst="rect">
            <a:avLst/>
          </a:prstGeom>
          <a:noFill/>
        </p:spPr>
        <p:txBody>
          <a:bodyPr wrap="square" rtlCol="0">
            <a:spAutoFit/>
          </a:bodyPr>
          <a:lstStyle/>
          <a:p>
            <a:r>
              <a:rPr lang="zh-CN" altLang="en-US" sz="2800" b="1" dirty="0" smtClean="0">
                <a:latin typeface="幼圆" panose="02010509060101010101" pitchFamily="49" charset="-122"/>
                <a:ea typeface="幼圆" panose="02010509060101010101" pitchFamily="49" charset="-122"/>
              </a:rPr>
              <a:t>保险覆盖的重大疾病包括：</a:t>
            </a:r>
            <a:endParaRPr lang="zh-CN" altLang="en-US" sz="2800" b="1" dirty="0">
              <a:latin typeface="幼圆" panose="02010509060101010101" pitchFamily="49" charset="-122"/>
              <a:ea typeface="幼圆" panose="02010509060101010101" pitchFamily="49" charset="-122"/>
            </a:endParaRPr>
          </a:p>
        </p:txBody>
      </p:sp>
    </p:spTree>
    <p:extLst>
      <p:ext uri="{BB962C8B-B14F-4D97-AF65-F5344CB8AC3E}">
        <p14:creationId xmlns:p14="http://schemas.microsoft.com/office/powerpoint/2010/main" val="13203503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7"/>
          <p:cNvSpPr>
            <a:spLocks noChangeArrowheads="1"/>
          </p:cNvSpPr>
          <p:nvPr/>
        </p:nvSpPr>
        <p:spPr bwMode="auto">
          <a:xfrm>
            <a:off x="1143000" y="3212976"/>
            <a:ext cx="2133600" cy="45720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none" anchor="ctr"/>
          <a:lstStyle/>
          <a:p>
            <a:pPr>
              <a:defRPr/>
            </a:pPr>
            <a:r>
              <a:rPr lang="zh-CN" altLang="en-US" sz="2000" dirty="0" smtClean="0">
                <a:solidFill>
                  <a:schemeClr val="tx1"/>
                </a:solidFill>
                <a:latin typeface="华文新魏" pitchFamily="2" charset="-122"/>
                <a:ea typeface="华文新魏" pitchFamily="2" charset="-122"/>
              </a:rPr>
              <a:t>填写</a:t>
            </a:r>
            <a:r>
              <a:rPr lang="zh-CN" altLang="en-US" sz="2000" dirty="0">
                <a:solidFill>
                  <a:schemeClr val="tx1"/>
                </a:solidFill>
                <a:latin typeface="华文新魏" pitchFamily="2" charset="-122"/>
                <a:ea typeface="华文新魏" pitchFamily="2" charset="-122"/>
              </a:rPr>
              <a:t>申请</a:t>
            </a:r>
          </a:p>
        </p:txBody>
      </p:sp>
      <p:sp>
        <p:nvSpPr>
          <p:cNvPr id="5" name="Rectangle 19"/>
          <p:cNvSpPr>
            <a:spLocks noChangeArrowheads="1"/>
          </p:cNvSpPr>
          <p:nvPr/>
        </p:nvSpPr>
        <p:spPr bwMode="auto">
          <a:xfrm>
            <a:off x="4648200" y="4864224"/>
            <a:ext cx="2819400" cy="631825"/>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none" anchor="ctr"/>
          <a:lstStyle/>
          <a:p>
            <a:pPr>
              <a:defRPr/>
            </a:pPr>
            <a:r>
              <a:rPr lang="zh-CN" altLang="en-US" sz="2000">
                <a:solidFill>
                  <a:schemeClr val="tx1"/>
                </a:solidFill>
                <a:latin typeface="华文新魏" pitchFamily="2" charset="-122"/>
                <a:ea typeface="华文新魏" pitchFamily="2" charset="-122"/>
              </a:rPr>
              <a:t>学生工作部向保险公司</a:t>
            </a:r>
          </a:p>
          <a:p>
            <a:pPr>
              <a:defRPr/>
            </a:pPr>
            <a:r>
              <a:rPr lang="zh-CN" altLang="en-US" sz="2000">
                <a:solidFill>
                  <a:schemeClr val="tx1"/>
                </a:solidFill>
                <a:latin typeface="华文新魏" pitchFamily="2" charset="-122"/>
                <a:ea typeface="华文新魏" pitchFamily="2" charset="-122"/>
              </a:rPr>
              <a:t>提交申请和材料</a:t>
            </a:r>
            <a:r>
              <a:rPr lang="zh-CN" altLang="en-US">
                <a:solidFill>
                  <a:schemeClr val="tx1"/>
                </a:solidFill>
                <a:latin typeface="华文新魏" pitchFamily="2" charset="-122"/>
                <a:ea typeface="华文新魏" pitchFamily="2" charset="-122"/>
              </a:rPr>
              <a:t> </a:t>
            </a:r>
          </a:p>
        </p:txBody>
      </p:sp>
      <p:sp>
        <p:nvSpPr>
          <p:cNvPr id="6" name="Line 25"/>
          <p:cNvSpPr>
            <a:spLocks noChangeShapeType="1"/>
          </p:cNvSpPr>
          <p:nvPr/>
        </p:nvSpPr>
        <p:spPr bwMode="auto">
          <a:xfrm flipH="1">
            <a:off x="3810000" y="5169024"/>
            <a:ext cx="762000" cy="0"/>
          </a:xfrm>
          <a:prstGeom prst="line">
            <a:avLst/>
          </a:prstGeom>
          <a:ln>
            <a:headEnd/>
            <a:tailEnd type="arrow" w="med" len="med"/>
          </a:ln>
        </p:spPr>
        <p:style>
          <a:lnRef idx="2">
            <a:schemeClr val="accent1"/>
          </a:lnRef>
          <a:fillRef idx="1">
            <a:schemeClr val="lt1"/>
          </a:fillRef>
          <a:effectRef idx="0">
            <a:schemeClr val="accent1"/>
          </a:effectRef>
          <a:fontRef idx="minor">
            <a:schemeClr val="dk1"/>
          </a:fontRef>
        </p:style>
        <p:txBody>
          <a:bodyPr lIns="92075" tIns="46038" rIns="92075" bIns="46038" anchor="ctr"/>
          <a:lstStyle/>
          <a:p>
            <a:pPr>
              <a:defRPr/>
            </a:pPr>
            <a:endParaRPr lang="zh-CN" altLang="en-US">
              <a:latin typeface="华文新魏" pitchFamily="2" charset="-122"/>
              <a:ea typeface="华文新魏" pitchFamily="2" charset="-122"/>
            </a:endParaRPr>
          </a:p>
        </p:txBody>
      </p:sp>
      <p:sp>
        <p:nvSpPr>
          <p:cNvPr id="7" name="Text Box 28"/>
          <p:cNvSpPr txBox="1">
            <a:spLocks noChangeArrowheads="1"/>
          </p:cNvSpPr>
          <p:nvPr/>
        </p:nvSpPr>
        <p:spPr bwMode="auto">
          <a:xfrm>
            <a:off x="4648200" y="3212976"/>
            <a:ext cx="2819400" cy="400752"/>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lIns="92075" tIns="46038" rIns="92075" bIns="46038">
            <a:spAutoFit/>
          </a:bodyPr>
          <a:lstStyle/>
          <a:p>
            <a:pPr>
              <a:spcBef>
                <a:spcPct val="50000"/>
              </a:spcBef>
              <a:defRPr/>
            </a:pPr>
            <a:r>
              <a:rPr lang="zh-CN" altLang="en-US" sz="2000" dirty="0">
                <a:solidFill>
                  <a:schemeClr val="tx1"/>
                </a:solidFill>
                <a:latin typeface="华文新魏" pitchFamily="2" charset="-122"/>
                <a:ea typeface="华文新魏" pitchFamily="2" charset="-122"/>
              </a:rPr>
              <a:t>准备和提交相关</a:t>
            </a:r>
            <a:r>
              <a:rPr lang="zh-CN" altLang="en-US" sz="2000" dirty="0" smtClean="0">
                <a:solidFill>
                  <a:schemeClr val="tx1"/>
                </a:solidFill>
                <a:latin typeface="华文新魏" pitchFamily="2" charset="-122"/>
                <a:ea typeface="华文新魏" pitchFamily="2" charset="-122"/>
              </a:rPr>
              <a:t>材料</a:t>
            </a:r>
            <a:endParaRPr lang="zh-CN" altLang="en-US" sz="2000" dirty="0">
              <a:solidFill>
                <a:schemeClr val="tx1"/>
              </a:solidFill>
              <a:latin typeface="华文新魏" pitchFamily="2" charset="-122"/>
              <a:ea typeface="华文新魏" pitchFamily="2" charset="-122"/>
            </a:endParaRPr>
          </a:p>
        </p:txBody>
      </p:sp>
      <p:sp>
        <p:nvSpPr>
          <p:cNvPr id="8" name="Line 29"/>
          <p:cNvSpPr>
            <a:spLocks noChangeShapeType="1"/>
          </p:cNvSpPr>
          <p:nvPr/>
        </p:nvSpPr>
        <p:spPr bwMode="auto">
          <a:xfrm flipV="1">
            <a:off x="3276600" y="3413352"/>
            <a:ext cx="1371600" cy="28224"/>
          </a:xfrm>
          <a:prstGeom prst="line">
            <a:avLst/>
          </a:prstGeom>
          <a:ln>
            <a:headEnd/>
            <a:tailEnd type="arrow" w="med" len="med"/>
          </a:ln>
        </p:spPr>
        <p:style>
          <a:lnRef idx="2">
            <a:schemeClr val="accent1"/>
          </a:lnRef>
          <a:fillRef idx="1">
            <a:schemeClr val="lt1"/>
          </a:fillRef>
          <a:effectRef idx="0">
            <a:schemeClr val="accent1"/>
          </a:effectRef>
          <a:fontRef idx="minor">
            <a:schemeClr val="dk1"/>
          </a:fontRef>
        </p:style>
        <p:txBody>
          <a:bodyPr lIns="92075" tIns="46038" rIns="92075" bIns="46038" anchor="ctr"/>
          <a:lstStyle/>
          <a:p>
            <a:pPr>
              <a:defRPr/>
            </a:pPr>
            <a:endParaRPr lang="zh-CN" altLang="en-US">
              <a:latin typeface="华文新魏" pitchFamily="2" charset="-122"/>
              <a:ea typeface="华文新魏" pitchFamily="2" charset="-122"/>
            </a:endParaRPr>
          </a:p>
        </p:txBody>
      </p:sp>
      <p:sp>
        <p:nvSpPr>
          <p:cNvPr id="9" name="Line 30"/>
          <p:cNvSpPr>
            <a:spLocks noChangeShapeType="1"/>
          </p:cNvSpPr>
          <p:nvPr/>
        </p:nvSpPr>
        <p:spPr bwMode="auto">
          <a:xfrm>
            <a:off x="6248400" y="3645024"/>
            <a:ext cx="0" cy="1219200"/>
          </a:xfrm>
          <a:prstGeom prst="line">
            <a:avLst/>
          </a:prstGeom>
          <a:ln>
            <a:headEnd/>
            <a:tailEnd type="arrow" w="med" len="med"/>
          </a:ln>
        </p:spPr>
        <p:style>
          <a:lnRef idx="2">
            <a:schemeClr val="accent1"/>
          </a:lnRef>
          <a:fillRef idx="1">
            <a:schemeClr val="lt1"/>
          </a:fillRef>
          <a:effectRef idx="0">
            <a:schemeClr val="accent1"/>
          </a:effectRef>
          <a:fontRef idx="minor">
            <a:schemeClr val="dk1"/>
          </a:fontRef>
        </p:style>
        <p:txBody>
          <a:bodyPr lIns="92075" tIns="46038" rIns="92075" bIns="46038" anchor="ctr"/>
          <a:lstStyle/>
          <a:p>
            <a:pPr>
              <a:defRPr/>
            </a:pPr>
            <a:endParaRPr lang="zh-CN" altLang="en-US">
              <a:latin typeface="华文新魏" pitchFamily="2" charset="-122"/>
              <a:ea typeface="华文新魏" pitchFamily="2" charset="-122"/>
            </a:endParaRPr>
          </a:p>
        </p:txBody>
      </p:sp>
      <p:sp>
        <p:nvSpPr>
          <p:cNvPr id="10" name="Text Box 31"/>
          <p:cNvSpPr txBox="1">
            <a:spLocks noChangeArrowheads="1"/>
          </p:cNvSpPr>
          <p:nvPr/>
        </p:nvSpPr>
        <p:spPr bwMode="auto">
          <a:xfrm>
            <a:off x="914400" y="4559424"/>
            <a:ext cx="2895600" cy="101600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lIns="92075" tIns="46038" rIns="92075" bIns="46038">
            <a:spAutoFit/>
          </a:bodyPr>
          <a:lstStyle/>
          <a:p>
            <a:pPr>
              <a:spcBef>
                <a:spcPct val="50000"/>
              </a:spcBef>
              <a:defRPr/>
            </a:pPr>
            <a:r>
              <a:rPr lang="zh-CN" altLang="en-US" sz="2000" dirty="0">
                <a:solidFill>
                  <a:schemeClr val="tx1"/>
                </a:solidFill>
                <a:latin typeface="华文新魏" pitchFamily="2" charset="-122"/>
                <a:ea typeface="华文新魏" pitchFamily="2" charset="-122"/>
              </a:rPr>
              <a:t>保险公司</a:t>
            </a:r>
            <a:r>
              <a:rPr lang="zh-CN" altLang="en-US" sz="2000" dirty="0" smtClean="0">
                <a:solidFill>
                  <a:schemeClr val="tx1"/>
                </a:solidFill>
                <a:latin typeface="华文新魏" pitchFamily="2" charset="-122"/>
                <a:ea typeface="华文新魏" pitchFamily="2" charset="-122"/>
              </a:rPr>
              <a:t>运营部开始</a:t>
            </a:r>
            <a:r>
              <a:rPr lang="zh-CN" altLang="en-US" sz="2000" dirty="0">
                <a:solidFill>
                  <a:schemeClr val="tx1"/>
                </a:solidFill>
                <a:latin typeface="华文新魏" pitchFamily="2" charset="-122"/>
                <a:ea typeface="华文新魏" pitchFamily="2" charset="-122"/>
              </a:rPr>
              <a:t>理赔调查。如调查属实，则进行20万元死亡赔偿。 </a:t>
            </a:r>
          </a:p>
        </p:txBody>
      </p:sp>
      <p:sp>
        <p:nvSpPr>
          <p:cNvPr id="11" name="标题 1"/>
          <p:cNvSpPr txBox="1">
            <a:spLocks/>
          </p:cNvSpPr>
          <p:nvPr/>
        </p:nvSpPr>
        <p:spPr>
          <a:xfrm>
            <a:off x="467544" y="1709936"/>
            <a:ext cx="8229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Franklin Gothic Medium" pitchFamily="34" charset="0"/>
                <a:ea typeface="微软雅黑" pitchFamily="34" charset="-122"/>
              </a:defRPr>
            </a:lvl2pPr>
            <a:lvl3pPr algn="ctr" rtl="0" eaLnBrk="0" fontAlgn="base" hangingPunct="0">
              <a:spcBef>
                <a:spcPct val="0"/>
              </a:spcBef>
              <a:spcAft>
                <a:spcPct val="0"/>
              </a:spcAft>
              <a:defRPr sz="4400">
                <a:solidFill>
                  <a:schemeClr val="tx2"/>
                </a:solidFill>
                <a:latin typeface="Franklin Gothic Medium" pitchFamily="34" charset="0"/>
                <a:ea typeface="微软雅黑" pitchFamily="34" charset="-122"/>
              </a:defRPr>
            </a:lvl3pPr>
            <a:lvl4pPr algn="ctr" rtl="0" eaLnBrk="0" fontAlgn="base" hangingPunct="0">
              <a:spcBef>
                <a:spcPct val="0"/>
              </a:spcBef>
              <a:spcAft>
                <a:spcPct val="0"/>
              </a:spcAft>
              <a:defRPr sz="4400">
                <a:solidFill>
                  <a:schemeClr val="tx2"/>
                </a:solidFill>
                <a:latin typeface="Franklin Gothic Medium" pitchFamily="34" charset="0"/>
                <a:ea typeface="微软雅黑" pitchFamily="34" charset="-122"/>
              </a:defRPr>
            </a:lvl4pPr>
            <a:lvl5pPr algn="ctr" rtl="0" eaLnBrk="0" fontAlgn="base" hangingPunct="0">
              <a:spcBef>
                <a:spcPct val="0"/>
              </a:spcBef>
              <a:spcAft>
                <a:spcPct val="0"/>
              </a:spcAft>
              <a:defRPr sz="4400">
                <a:solidFill>
                  <a:schemeClr val="tx2"/>
                </a:solidFill>
                <a:latin typeface="Franklin Gothic Medium" pitchFamily="34" charset="0"/>
                <a:ea typeface="微软雅黑" pitchFamily="34" charset="-122"/>
              </a:defRPr>
            </a:lvl5pPr>
            <a:lvl6pPr marL="457200" algn="ctr" rtl="0" fontAlgn="base">
              <a:spcBef>
                <a:spcPct val="0"/>
              </a:spcBef>
              <a:spcAft>
                <a:spcPct val="0"/>
              </a:spcAft>
              <a:defRPr sz="4400">
                <a:solidFill>
                  <a:schemeClr val="tx2"/>
                </a:solidFill>
                <a:latin typeface="Arial" pitchFamily="34" charset="0"/>
                <a:ea typeface="宋体" pitchFamily="2" charset="-122"/>
              </a:defRPr>
            </a:lvl6pPr>
            <a:lvl7pPr marL="914400" algn="ctr" rtl="0" fontAlgn="base">
              <a:spcBef>
                <a:spcPct val="0"/>
              </a:spcBef>
              <a:spcAft>
                <a:spcPct val="0"/>
              </a:spcAft>
              <a:defRPr sz="4400">
                <a:solidFill>
                  <a:schemeClr val="tx2"/>
                </a:solidFill>
                <a:latin typeface="Arial" pitchFamily="34" charset="0"/>
                <a:ea typeface="宋体" pitchFamily="2" charset="-122"/>
              </a:defRPr>
            </a:lvl7pPr>
            <a:lvl8pPr marL="1371600" algn="ctr" rtl="0" fontAlgn="base">
              <a:spcBef>
                <a:spcPct val="0"/>
              </a:spcBef>
              <a:spcAft>
                <a:spcPct val="0"/>
              </a:spcAft>
              <a:defRPr sz="4400">
                <a:solidFill>
                  <a:schemeClr val="tx2"/>
                </a:solidFill>
                <a:latin typeface="Arial" pitchFamily="34" charset="0"/>
                <a:ea typeface="宋体" pitchFamily="2" charset="-122"/>
              </a:defRPr>
            </a:lvl8pPr>
            <a:lvl9pPr marL="1828800" algn="ctr" rtl="0" fontAlgn="base">
              <a:spcBef>
                <a:spcPct val="0"/>
              </a:spcBef>
              <a:spcAft>
                <a:spcPct val="0"/>
              </a:spcAft>
              <a:defRPr sz="4400">
                <a:solidFill>
                  <a:schemeClr val="tx2"/>
                </a:solidFill>
                <a:latin typeface="Arial" pitchFamily="34" charset="0"/>
                <a:ea typeface="宋体" pitchFamily="2" charset="-122"/>
              </a:defRPr>
            </a:lvl9pPr>
          </a:lstStyle>
          <a:p>
            <a:r>
              <a:rPr lang="en-US" altLang="zh-CN" sz="3200" kern="0" dirty="0"/>
              <a:t>3</a:t>
            </a:r>
            <a:r>
              <a:rPr lang="en-US" altLang="zh-CN" sz="3200" kern="0" dirty="0" smtClean="0"/>
              <a:t>.</a:t>
            </a:r>
            <a:r>
              <a:rPr lang="zh-CN" altLang="en-US" sz="3200" kern="0" dirty="0" smtClean="0"/>
              <a:t>理赔程序</a:t>
            </a:r>
            <a:r>
              <a:rPr lang="en-US" altLang="zh-CN" sz="3200" kern="0" dirty="0" smtClean="0"/>
              <a:t>—</a:t>
            </a:r>
            <a:r>
              <a:rPr lang="zh-CN" altLang="en-US" sz="3200" kern="0" dirty="0"/>
              <a:t> </a:t>
            </a:r>
            <a:r>
              <a:rPr lang="en-US" altLang="zh-CN" sz="3200" kern="0" dirty="0"/>
              <a:t>(3)</a:t>
            </a:r>
            <a:r>
              <a:rPr lang="zh-CN" altLang="en-US" sz="3200" kern="0" dirty="0" smtClean="0"/>
              <a:t>意外或疾病身故</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Righ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499"/>
                                          </p:stCondLst>
                                        </p:cTn>
                                        <p:tgtEl>
                                          <p:spTgt spid="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8" presetClass="entr" presetSubtype="6"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strips(downRight)">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499"/>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8" presetClass="entr" presetSubtype="6"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strips(downRigh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499"/>
                                          </p:stCondLst>
                                        </p:cTn>
                                        <p:tgtEl>
                                          <p:spTgt spid="6"/>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8" presetClass="entr" presetSubtype="6"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strips(downRight)">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P spid="5" grpId="0" animBg="1" autoUpdateAnimBg="0"/>
      <p:bldP spid="7" grpId="0" animBg="1" autoUpdateAnimBg="0"/>
      <p:bldP spid="10" grpId="0" animBg="1"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4"/>
          <p:cNvSpPr>
            <a:spLocks noGrp="1"/>
          </p:cNvSpPr>
          <p:nvPr>
            <p:ph idx="1"/>
          </p:nvPr>
        </p:nvSpPr>
        <p:spPr/>
        <p:txBody>
          <a:bodyPr/>
          <a:lstStyle/>
          <a:p>
            <a:pPr>
              <a:buFont typeface="Wingdings" pitchFamily="2" charset="2"/>
              <a:buChar char="ü"/>
              <a:defRPr/>
            </a:pPr>
            <a:r>
              <a:rPr lang="zh-CN" altLang="en-US" sz="2400" dirty="0">
                <a:latin typeface="+mj-ea"/>
                <a:ea typeface="+mj-ea"/>
              </a:rPr>
              <a:t>寿险</a:t>
            </a:r>
            <a:r>
              <a:rPr lang="zh-CN" altLang="en-US" sz="2400" dirty="0" smtClean="0">
                <a:latin typeface="+mj-ea"/>
                <a:ea typeface="+mj-ea"/>
              </a:rPr>
              <a:t>赔付需提交的材料：</a:t>
            </a:r>
            <a:endParaRPr lang="en-US" altLang="zh-CN" sz="2400" dirty="0" smtClean="0">
              <a:latin typeface="+mj-ea"/>
              <a:ea typeface="+mj-ea"/>
            </a:endParaRPr>
          </a:p>
          <a:p>
            <a:pPr>
              <a:buFont typeface="Wingdings" panose="05000000000000000000" pitchFamily="2" charset="2"/>
              <a:buChar char="Ø"/>
              <a:defRPr/>
            </a:pPr>
            <a:r>
              <a:rPr lang="en-US" altLang="zh-CN" sz="1600" dirty="0">
                <a:latin typeface="+mj-ea"/>
                <a:ea typeface="+mj-ea"/>
              </a:rPr>
              <a:t>1</a:t>
            </a:r>
            <a:r>
              <a:rPr lang="zh-CN" altLang="en-US" sz="1600" dirty="0">
                <a:latin typeface="+mj-ea"/>
                <a:ea typeface="+mj-ea"/>
              </a:rPr>
              <a:t>．常规理赔申请书</a:t>
            </a:r>
          </a:p>
          <a:p>
            <a:pPr>
              <a:buFont typeface="Wingdings" panose="05000000000000000000" pitchFamily="2" charset="2"/>
              <a:buChar char="Ø"/>
              <a:defRPr/>
            </a:pPr>
            <a:r>
              <a:rPr lang="en-US" altLang="zh-CN" sz="1600" dirty="0">
                <a:latin typeface="+mj-ea"/>
                <a:ea typeface="+mj-ea"/>
              </a:rPr>
              <a:t>2</a:t>
            </a:r>
            <a:r>
              <a:rPr lang="zh-CN" altLang="en-US" sz="1600" dirty="0">
                <a:latin typeface="+mj-ea"/>
                <a:ea typeface="+mj-ea"/>
              </a:rPr>
              <a:t>．被保险人身份证明（学生证、身份证）   复印件</a:t>
            </a:r>
          </a:p>
          <a:p>
            <a:pPr>
              <a:buFont typeface="Wingdings" panose="05000000000000000000" pitchFamily="2" charset="2"/>
              <a:buChar char="Ø"/>
              <a:defRPr/>
            </a:pPr>
            <a:r>
              <a:rPr lang="en-US" altLang="zh-CN" sz="1600" dirty="0">
                <a:latin typeface="+mj-ea"/>
                <a:ea typeface="+mj-ea"/>
              </a:rPr>
              <a:t>3</a:t>
            </a:r>
            <a:r>
              <a:rPr lang="zh-CN" altLang="en-US" sz="1600" dirty="0">
                <a:latin typeface="+mj-ea"/>
                <a:ea typeface="+mj-ea"/>
              </a:rPr>
              <a:t>．被保险人医学证明死亡书               复印件</a:t>
            </a:r>
          </a:p>
          <a:p>
            <a:pPr>
              <a:buFont typeface="Wingdings" panose="05000000000000000000" pitchFamily="2" charset="2"/>
              <a:buChar char="Ø"/>
              <a:defRPr/>
            </a:pPr>
            <a:r>
              <a:rPr lang="en-US" altLang="zh-CN" sz="1600" dirty="0">
                <a:latin typeface="+mj-ea"/>
                <a:ea typeface="+mj-ea"/>
              </a:rPr>
              <a:t>4</a:t>
            </a:r>
            <a:r>
              <a:rPr lang="zh-CN" altLang="en-US" sz="1600" dirty="0">
                <a:latin typeface="+mj-ea"/>
                <a:ea typeface="+mj-ea"/>
              </a:rPr>
              <a:t>．被保险人户籍注销证明                 复印件</a:t>
            </a:r>
          </a:p>
          <a:p>
            <a:pPr>
              <a:buFont typeface="Wingdings" panose="05000000000000000000" pitchFamily="2" charset="2"/>
              <a:buChar char="Ø"/>
              <a:defRPr/>
            </a:pPr>
            <a:r>
              <a:rPr lang="en-US" altLang="zh-CN" sz="1600" dirty="0">
                <a:latin typeface="+mj-ea"/>
                <a:ea typeface="+mj-ea"/>
              </a:rPr>
              <a:t>5</a:t>
            </a:r>
            <a:r>
              <a:rPr lang="zh-CN" altLang="en-US" sz="1600" dirty="0">
                <a:latin typeface="+mj-ea"/>
                <a:ea typeface="+mj-ea"/>
              </a:rPr>
              <a:t>．被保险人尸体火化证明                 复印件</a:t>
            </a:r>
          </a:p>
          <a:p>
            <a:pPr>
              <a:buFont typeface="Wingdings" panose="05000000000000000000" pitchFamily="2" charset="2"/>
              <a:buChar char="Ø"/>
              <a:defRPr/>
            </a:pPr>
            <a:r>
              <a:rPr lang="en-US" altLang="zh-CN" sz="1600" dirty="0">
                <a:latin typeface="+mj-ea"/>
                <a:ea typeface="+mj-ea"/>
              </a:rPr>
              <a:t>6</a:t>
            </a:r>
            <a:r>
              <a:rPr lang="zh-CN" altLang="en-US" sz="1600" dirty="0">
                <a:latin typeface="+mj-ea"/>
                <a:ea typeface="+mj-ea"/>
              </a:rPr>
              <a:t>．</a:t>
            </a:r>
            <a:r>
              <a:rPr lang="en-US" altLang="zh-CN" sz="1600" dirty="0">
                <a:latin typeface="+mj-ea"/>
                <a:ea typeface="+mj-ea"/>
              </a:rPr>
              <a:t>999</a:t>
            </a:r>
            <a:r>
              <a:rPr lang="zh-CN" altLang="en-US" sz="1600" dirty="0">
                <a:latin typeface="+mj-ea"/>
                <a:ea typeface="+mj-ea"/>
              </a:rPr>
              <a:t>抢救记录                          复印件</a:t>
            </a:r>
          </a:p>
          <a:p>
            <a:pPr>
              <a:buFont typeface="Wingdings" panose="05000000000000000000" pitchFamily="2" charset="2"/>
              <a:buChar char="Ø"/>
              <a:defRPr/>
            </a:pPr>
            <a:r>
              <a:rPr lang="en-US" altLang="zh-CN" sz="1600" dirty="0">
                <a:latin typeface="+mj-ea"/>
                <a:ea typeface="+mj-ea"/>
              </a:rPr>
              <a:t>7</a:t>
            </a:r>
            <a:r>
              <a:rPr lang="zh-CN" altLang="en-US" sz="1600" dirty="0">
                <a:latin typeface="+mj-ea"/>
                <a:ea typeface="+mj-ea"/>
              </a:rPr>
              <a:t>．受益人（父母、配偶）身份证明（身份证、户口本）    </a:t>
            </a:r>
            <a:r>
              <a:rPr lang="zh-CN" altLang="en-US" sz="1600" dirty="0" smtClean="0">
                <a:latin typeface="+mj-ea"/>
                <a:ea typeface="+mj-ea"/>
              </a:rPr>
              <a:t>正</a:t>
            </a:r>
            <a:r>
              <a:rPr lang="zh-CN" altLang="en-US" sz="1600" dirty="0">
                <a:latin typeface="+mj-ea"/>
                <a:ea typeface="+mj-ea"/>
              </a:rPr>
              <a:t>反面全部复印件</a:t>
            </a:r>
          </a:p>
          <a:p>
            <a:pPr>
              <a:buFont typeface="Wingdings" panose="05000000000000000000" pitchFamily="2" charset="2"/>
              <a:buChar char="Ø"/>
              <a:defRPr/>
            </a:pPr>
            <a:r>
              <a:rPr lang="en-US" altLang="zh-CN" sz="1600" dirty="0">
                <a:latin typeface="+mj-ea"/>
                <a:ea typeface="+mj-ea"/>
              </a:rPr>
              <a:t>8</a:t>
            </a:r>
            <a:r>
              <a:rPr lang="zh-CN" altLang="en-US" sz="1600" dirty="0">
                <a:latin typeface="+mj-ea"/>
                <a:ea typeface="+mj-ea"/>
              </a:rPr>
              <a:t>．受益人（父母、配偶）各自的银行存折（邮政储蓄、信用卡除外）帐号信息</a:t>
            </a:r>
          </a:p>
          <a:p>
            <a:pPr marL="0" indent="0">
              <a:buNone/>
              <a:defRPr/>
            </a:pPr>
            <a:r>
              <a:rPr lang="zh-CN" altLang="en-US" sz="1600" dirty="0">
                <a:latin typeface="+mj-ea"/>
                <a:ea typeface="+mj-ea"/>
              </a:rPr>
              <a:t>（</a:t>
            </a:r>
            <a:r>
              <a:rPr lang="en-US" altLang="zh-CN" sz="1600" dirty="0">
                <a:latin typeface="+mj-ea"/>
                <a:ea typeface="+mj-ea"/>
              </a:rPr>
              <a:t>1</a:t>
            </a:r>
            <a:r>
              <a:rPr lang="zh-CN" altLang="en-US" sz="1600" dirty="0">
                <a:latin typeface="+mj-ea"/>
                <a:ea typeface="+mj-ea"/>
              </a:rPr>
              <a:t>）户名、帐号、具体开户行分理处</a:t>
            </a:r>
          </a:p>
          <a:p>
            <a:pPr marL="0" indent="0">
              <a:buNone/>
              <a:defRPr/>
            </a:pPr>
            <a:r>
              <a:rPr lang="zh-CN" altLang="en-US" sz="1600" dirty="0">
                <a:latin typeface="+mj-ea"/>
                <a:ea typeface="+mj-ea"/>
              </a:rPr>
              <a:t>（</a:t>
            </a:r>
            <a:r>
              <a:rPr lang="en-US" altLang="zh-CN" sz="1600" dirty="0">
                <a:latin typeface="+mj-ea"/>
                <a:ea typeface="+mj-ea"/>
              </a:rPr>
              <a:t>2</a:t>
            </a:r>
            <a:r>
              <a:rPr lang="zh-CN" altLang="en-US" sz="1600" dirty="0">
                <a:latin typeface="+mj-ea"/>
                <a:ea typeface="+mj-ea"/>
              </a:rPr>
              <a:t>）各自帐号首页复印件</a:t>
            </a:r>
          </a:p>
          <a:p>
            <a:pPr>
              <a:buFont typeface="Wingdings" panose="05000000000000000000" pitchFamily="2" charset="2"/>
              <a:buChar char="Ø"/>
              <a:defRPr/>
            </a:pPr>
            <a:r>
              <a:rPr lang="en-US" altLang="zh-CN" sz="1600" dirty="0">
                <a:latin typeface="+mj-ea"/>
                <a:ea typeface="+mj-ea"/>
              </a:rPr>
              <a:t>9</a:t>
            </a:r>
            <a:r>
              <a:rPr lang="zh-CN" altLang="en-US" sz="1600" dirty="0">
                <a:latin typeface="+mj-ea"/>
                <a:ea typeface="+mj-ea"/>
              </a:rPr>
              <a:t>．受益人（父母、配偶）与被保险人的关系证明（户籍本、户口转出页）</a:t>
            </a:r>
          </a:p>
          <a:p>
            <a:pPr>
              <a:buFont typeface="Wingdings" panose="05000000000000000000" pitchFamily="2" charset="2"/>
              <a:buChar char="Ø"/>
              <a:defRPr/>
            </a:pPr>
            <a:r>
              <a:rPr lang="en-US" altLang="zh-CN" sz="1600" dirty="0">
                <a:latin typeface="+mj-ea"/>
                <a:ea typeface="+mj-ea"/>
              </a:rPr>
              <a:t>10</a:t>
            </a:r>
            <a:r>
              <a:rPr lang="zh-CN" altLang="en-US" sz="1600" dirty="0">
                <a:latin typeface="+mj-ea"/>
                <a:ea typeface="+mj-ea"/>
              </a:rPr>
              <a:t>．受益人（父母、配偶）各自的联系电话</a:t>
            </a:r>
          </a:p>
          <a:p>
            <a:pPr>
              <a:buFont typeface="Wingdings" panose="05000000000000000000" pitchFamily="2" charset="2"/>
              <a:buChar char="Ø"/>
              <a:defRPr/>
            </a:pPr>
            <a:r>
              <a:rPr lang="en-US" altLang="zh-CN" sz="1600" dirty="0">
                <a:latin typeface="+mj-ea"/>
                <a:ea typeface="+mj-ea"/>
              </a:rPr>
              <a:t>11. </a:t>
            </a:r>
            <a:r>
              <a:rPr lang="zh-CN" altLang="en-US" sz="1600" dirty="0">
                <a:latin typeface="+mj-ea"/>
                <a:ea typeface="+mj-ea"/>
              </a:rPr>
              <a:t>未婚学生的未婚证明（燕园街道办事处</a:t>
            </a:r>
            <a:r>
              <a:rPr lang="zh-CN" altLang="en-US" sz="1600" dirty="0" smtClean="0">
                <a:latin typeface="+mj-ea"/>
                <a:ea typeface="+mj-ea"/>
              </a:rPr>
              <a:t>）</a:t>
            </a:r>
            <a:endParaRPr lang="zh-CN" altLang="en-US" sz="1600" dirty="0">
              <a:latin typeface="+mj-ea"/>
              <a:ea typeface="+mj-ea"/>
            </a:endParaRPr>
          </a:p>
        </p:txBody>
      </p:sp>
    </p:spTree>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标题 1"/>
          <p:cNvSpPr>
            <a:spLocks noGrp="1"/>
          </p:cNvSpPr>
          <p:nvPr>
            <p:ph type="title"/>
          </p:nvPr>
        </p:nvSpPr>
        <p:spPr>
          <a:xfrm>
            <a:off x="1071538" y="5429264"/>
            <a:ext cx="8229600" cy="1143000"/>
          </a:xfrm>
        </p:spPr>
        <p:txBody>
          <a:bodyPr/>
          <a:lstStyle/>
          <a:p>
            <a:r>
              <a:rPr lang="zh-CN" altLang="en-US" dirty="0" smtClean="0"/>
              <a:t>案例解析</a:t>
            </a:r>
          </a:p>
        </p:txBody>
      </p:sp>
      <p:sp>
        <p:nvSpPr>
          <p:cNvPr id="3" name="内容占位符 2"/>
          <p:cNvSpPr>
            <a:spLocks noGrp="1"/>
          </p:cNvSpPr>
          <p:nvPr>
            <p:ph idx="1"/>
          </p:nvPr>
        </p:nvSpPr>
        <p:spPr>
          <a:xfrm>
            <a:off x="457200" y="1531938"/>
            <a:ext cx="8229600" cy="968375"/>
          </a:xfrm>
        </p:spPr>
        <p:txBody>
          <a:bodyPr/>
          <a:lstStyle/>
          <a:p>
            <a:pPr>
              <a:defRPr/>
            </a:pPr>
            <a:r>
              <a:rPr lang="en-US" altLang="zh-CN" sz="2400" b="1" dirty="0" smtClean="0">
                <a:latin typeface="幼圆" pitchFamily="49" charset="-122"/>
                <a:ea typeface="幼圆" pitchFamily="49" charset="-122"/>
              </a:rPr>
              <a:t>2006</a:t>
            </a:r>
            <a:r>
              <a:rPr lang="zh-CN" altLang="en-US" sz="2400" b="1" dirty="0" smtClean="0">
                <a:latin typeface="幼圆" pitchFamily="49" charset="-122"/>
                <a:ea typeface="幼圆" pitchFamily="49" charset="-122"/>
              </a:rPr>
              <a:t>年，</a:t>
            </a:r>
            <a:r>
              <a:rPr lang="en-US" altLang="zh-CN" sz="2400" b="1" dirty="0" smtClean="0">
                <a:latin typeface="幼圆" pitchFamily="49" charset="-122"/>
                <a:ea typeface="幼圆" pitchFamily="49" charset="-122"/>
              </a:rPr>
              <a:t>xx</a:t>
            </a:r>
            <a:r>
              <a:rPr lang="zh-CN" altLang="en-US" sz="2400" b="1" dirty="0" smtClean="0">
                <a:latin typeface="幼圆" pitchFamily="49" charset="-122"/>
                <a:ea typeface="幼圆" pitchFamily="49" charset="-122"/>
              </a:rPr>
              <a:t>同学轮滑途中，一辆同向行驶的大货车撞上小货车后偏出轨道，撞上</a:t>
            </a:r>
            <a:r>
              <a:rPr lang="en-US" altLang="zh-CN" sz="2400" b="1" dirty="0" smtClean="0">
                <a:latin typeface="幼圆" pitchFamily="49" charset="-122"/>
                <a:ea typeface="幼圆" pitchFamily="49" charset="-122"/>
              </a:rPr>
              <a:t>xx</a:t>
            </a:r>
            <a:r>
              <a:rPr lang="zh-CN" altLang="en-US" sz="2400" b="1" dirty="0" smtClean="0">
                <a:latin typeface="幼圆" pitchFamily="49" charset="-122"/>
                <a:ea typeface="幼圆" pitchFamily="49" charset="-122"/>
              </a:rPr>
              <a:t>，该同学后因抢救无效死亡。</a:t>
            </a:r>
            <a:endParaRPr lang="zh-CN" altLang="en-US" sz="2400" b="1" dirty="0">
              <a:latin typeface="幼圆" pitchFamily="49" charset="-122"/>
              <a:ea typeface="幼圆" pitchFamily="49" charset="-122"/>
            </a:endParaRPr>
          </a:p>
        </p:txBody>
      </p:sp>
      <p:graphicFrame>
        <p:nvGraphicFramePr>
          <p:cNvPr id="4" name="图示 3"/>
          <p:cNvGraphicFramePr/>
          <p:nvPr>
            <p:extLst>
              <p:ext uri="{D42A27DB-BD31-4B8C-83A1-F6EECF244321}">
                <p14:modId xmlns:p14="http://schemas.microsoft.com/office/powerpoint/2010/main" val="1000848974"/>
              </p:ext>
            </p:extLst>
          </p:nvPr>
        </p:nvGraphicFramePr>
        <p:xfrm>
          <a:off x="1214414" y="242886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标题 1"/>
          <p:cNvSpPr>
            <a:spLocks noGrp="1"/>
          </p:cNvSpPr>
          <p:nvPr>
            <p:ph type="title"/>
          </p:nvPr>
        </p:nvSpPr>
        <p:spPr>
          <a:xfrm>
            <a:off x="5089339" y="1397926"/>
            <a:ext cx="4229471" cy="1143000"/>
          </a:xfrm>
        </p:spPr>
        <p:txBody>
          <a:bodyPr/>
          <a:lstStyle/>
          <a:p>
            <a:r>
              <a:rPr lang="en-US" altLang="zh-CN" sz="3200" dirty="0">
                <a:solidFill>
                  <a:schemeClr val="tx1"/>
                </a:solidFill>
              </a:rPr>
              <a:t>4</a:t>
            </a:r>
            <a:r>
              <a:rPr lang="en-US" altLang="zh-CN" sz="3200" dirty="0" smtClean="0">
                <a:solidFill>
                  <a:schemeClr val="tx1"/>
                </a:solidFill>
              </a:rPr>
              <a:t>.</a:t>
            </a:r>
            <a:r>
              <a:rPr lang="zh-CN" altLang="en-US" sz="3200" dirty="0" smtClean="0">
                <a:solidFill>
                  <a:schemeClr val="tx1"/>
                </a:solidFill>
              </a:rPr>
              <a:t>历年保单赔付率</a:t>
            </a:r>
            <a:endParaRPr lang="zh-CN" altLang="en-US" sz="3200" dirty="0">
              <a:solidFill>
                <a:schemeClr val="tx1"/>
              </a:solidFill>
            </a:endParaRPr>
          </a:p>
        </p:txBody>
      </p:sp>
      <p:sp>
        <p:nvSpPr>
          <p:cNvPr id="21" name="AutoShape 3"/>
          <p:cNvSpPr>
            <a:spLocks noChangeArrowheads="1"/>
          </p:cNvSpPr>
          <p:nvPr/>
        </p:nvSpPr>
        <p:spPr bwMode="auto">
          <a:xfrm>
            <a:off x="285750" y="4860925"/>
            <a:ext cx="1689100" cy="549275"/>
          </a:xfrm>
          <a:prstGeom prst="homePlate">
            <a:avLst>
              <a:gd name="adj" fmla="val 12941"/>
            </a:avLst>
          </a:prstGeom>
          <a:solidFill>
            <a:schemeClr val="bg1">
              <a:lumMod val="85000"/>
            </a:schemeClr>
          </a:solidFill>
          <a:ln w="6350">
            <a:noFill/>
            <a:miter lim="800000"/>
            <a:headEnd/>
            <a:tailEnd/>
          </a:ln>
          <a:effectLst>
            <a:outerShdw dist="35921" dir="2700000" algn="ctr" rotWithShape="0">
              <a:schemeClr val="hlink"/>
            </a:outerShdw>
          </a:effectLst>
        </p:spPr>
        <p:txBody>
          <a:bodyPr lIns="0" tIns="0" rIns="0" bIns="0" anchor="ctr">
            <a:spAutoFit/>
          </a:bodyPr>
          <a:lstStyle/>
          <a:p>
            <a:pPr>
              <a:defRPr/>
            </a:pPr>
            <a:endParaRPr lang="zh-CN" altLang="en-US">
              <a:ea typeface="宋体" charset="-122"/>
            </a:endParaRPr>
          </a:p>
        </p:txBody>
      </p:sp>
      <p:sp>
        <p:nvSpPr>
          <p:cNvPr id="40964" name="Text Box 4"/>
          <p:cNvSpPr txBox="1">
            <a:spLocks noChangeArrowheads="1"/>
          </p:cNvSpPr>
          <p:nvPr/>
        </p:nvSpPr>
        <p:spPr bwMode="auto">
          <a:xfrm>
            <a:off x="360363" y="5044687"/>
            <a:ext cx="1490662" cy="276999"/>
          </a:xfrm>
          <a:prstGeom prst="rect">
            <a:avLst/>
          </a:prstGeom>
          <a:solidFill>
            <a:schemeClr val="bg1">
              <a:lumMod val="85000"/>
            </a:schemeClr>
          </a:solidFill>
          <a:ln w="6350">
            <a:noFill/>
            <a:miter lim="800000"/>
            <a:headEnd/>
            <a:tailEnd/>
          </a:ln>
        </p:spPr>
        <p:txBody>
          <a:bodyPr lIns="0" tIns="0" rIns="0" bIns="0" anchor="ctr">
            <a:spAutoFit/>
          </a:bodyPr>
          <a:lstStyle/>
          <a:p>
            <a:pPr algn="ctr" eaLnBrk="0" hangingPunct="0"/>
            <a:r>
              <a:rPr kumimoji="1" lang="en-US" altLang="zh-CN" dirty="0">
                <a:solidFill>
                  <a:srgbClr val="000000"/>
                </a:solidFill>
                <a:latin typeface="华文新魏" pitchFamily="2" charset="-122"/>
                <a:ea typeface="华文新魏" pitchFamily="2" charset="-122"/>
              </a:rPr>
              <a:t>42.86</a:t>
            </a:r>
            <a:r>
              <a:rPr kumimoji="1" lang="en-US" altLang="zh-CN" dirty="0" smtClean="0">
                <a:solidFill>
                  <a:srgbClr val="000000"/>
                </a:solidFill>
                <a:latin typeface="华文新魏" pitchFamily="2" charset="-122"/>
                <a:ea typeface="华文新魏" pitchFamily="2" charset="-122"/>
              </a:rPr>
              <a:t>%</a:t>
            </a:r>
            <a:endParaRPr kumimoji="1" lang="en-US" altLang="zh-CN" dirty="0">
              <a:solidFill>
                <a:srgbClr val="000000"/>
              </a:solidFill>
              <a:latin typeface="华文新魏" pitchFamily="2" charset="-122"/>
              <a:ea typeface="华文新魏" pitchFamily="2" charset="-122"/>
            </a:endParaRPr>
          </a:p>
        </p:txBody>
      </p:sp>
      <p:sp>
        <p:nvSpPr>
          <p:cNvPr id="40965" name="Rectangle 5"/>
          <p:cNvSpPr>
            <a:spLocks noChangeArrowheads="1"/>
          </p:cNvSpPr>
          <p:nvPr/>
        </p:nvSpPr>
        <p:spPr bwMode="auto">
          <a:xfrm>
            <a:off x="384175" y="5527675"/>
            <a:ext cx="1584325" cy="246063"/>
          </a:xfrm>
          <a:prstGeom prst="rect">
            <a:avLst/>
          </a:prstGeom>
          <a:solidFill>
            <a:schemeClr val="bg1">
              <a:lumMod val="85000"/>
            </a:schemeClr>
          </a:solidFill>
          <a:ln w="6350">
            <a:noFill/>
            <a:miter lim="800000"/>
            <a:headEnd/>
            <a:tailEnd/>
          </a:ln>
        </p:spPr>
        <p:txBody>
          <a:bodyPr lIns="0" tIns="0" rIns="0" bIns="0">
            <a:spAutoFit/>
          </a:bodyPr>
          <a:lstStyle/>
          <a:p>
            <a:pPr marL="190500" lvl="1" indent="266700">
              <a:spcBef>
                <a:spcPct val="20000"/>
              </a:spcBef>
              <a:buClr>
                <a:schemeClr val="tx1"/>
              </a:buClr>
              <a:buFont typeface="Arial" charset="0"/>
              <a:buChar char="–"/>
              <a:tabLst>
                <a:tab pos="8521700" algn="r"/>
              </a:tabLst>
            </a:pPr>
            <a:r>
              <a:rPr lang="en-US" altLang="zh-CN" sz="1600" dirty="0" smtClean="0">
                <a:latin typeface="Times New Roman" pitchFamily="18" charset="0"/>
                <a:ea typeface="华文楷体" pitchFamily="2" charset="-122"/>
              </a:rPr>
              <a:t>2009-2010</a:t>
            </a:r>
            <a:endParaRPr lang="zh-CN" altLang="de-DE" sz="1600" dirty="0">
              <a:latin typeface="华文楷体" pitchFamily="2" charset="-122"/>
              <a:ea typeface="华文楷体" pitchFamily="2" charset="-122"/>
            </a:endParaRPr>
          </a:p>
        </p:txBody>
      </p:sp>
      <p:sp>
        <p:nvSpPr>
          <p:cNvPr id="24" name="AutoShape 6"/>
          <p:cNvSpPr>
            <a:spLocks noChangeArrowheads="1"/>
          </p:cNvSpPr>
          <p:nvPr/>
        </p:nvSpPr>
        <p:spPr bwMode="auto">
          <a:xfrm>
            <a:off x="1990725" y="4256088"/>
            <a:ext cx="1690688" cy="549275"/>
          </a:xfrm>
          <a:prstGeom prst="chevron">
            <a:avLst>
              <a:gd name="adj" fmla="val 13167"/>
            </a:avLst>
          </a:prstGeom>
          <a:solidFill>
            <a:schemeClr val="bg1">
              <a:lumMod val="85000"/>
            </a:schemeClr>
          </a:solidFill>
          <a:ln w="6350">
            <a:noFill/>
            <a:miter lim="800000"/>
            <a:headEnd/>
            <a:tailEnd/>
          </a:ln>
          <a:effectLst>
            <a:outerShdw dist="35921" dir="2700000" algn="ctr" rotWithShape="0">
              <a:schemeClr val="hlink"/>
            </a:outerShdw>
          </a:effectLst>
        </p:spPr>
        <p:txBody>
          <a:bodyPr lIns="0" tIns="0" rIns="0" bIns="0" anchor="ctr">
            <a:spAutoFit/>
          </a:bodyPr>
          <a:lstStyle/>
          <a:p>
            <a:pPr>
              <a:defRPr/>
            </a:pPr>
            <a:endParaRPr lang="zh-CN" altLang="en-US">
              <a:ea typeface="宋体" charset="-122"/>
            </a:endParaRPr>
          </a:p>
        </p:txBody>
      </p:sp>
      <p:sp>
        <p:nvSpPr>
          <p:cNvPr id="40967" name="Text Box 7"/>
          <p:cNvSpPr txBox="1">
            <a:spLocks noChangeArrowheads="1"/>
          </p:cNvSpPr>
          <p:nvPr/>
        </p:nvSpPr>
        <p:spPr bwMode="auto">
          <a:xfrm>
            <a:off x="2184400" y="4439850"/>
            <a:ext cx="1349375" cy="276999"/>
          </a:xfrm>
          <a:prstGeom prst="rect">
            <a:avLst/>
          </a:prstGeom>
          <a:solidFill>
            <a:schemeClr val="bg1">
              <a:lumMod val="85000"/>
            </a:schemeClr>
          </a:solidFill>
          <a:ln w="6350">
            <a:noFill/>
            <a:miter lim="800000"/>
            <a:headEnd/>
            <a:tailEnd/>
          </a:ln>
        </p:spPr>
        <p:txBody>
          <a:bodyPr lIns="0" tIns="0" rIns="0" bIns="0" anchor="ctr">
            <a:spAutoFit/>
          </a:bodyPr>
          <a:lstStyle/>
          <a:p>
            <a:pPr algn="ctr" eaLnBrk="0" hangingPunct="0"/>
            <a:r>
              <a:rPr kumimoji="1" lang="en-US" altLang="zh-CN" dirty="0" smtClean="0">
                <a:solidFill>
                  <a:srgbClr val="000000"/>
                </a:solidFill>
                <a:latin typeface="华文新魏" pitchFamily="2" charset="-122"/>
                <a:ea typeface="华文新魏" pitchFamily="2" charset="-122"/>
              </a:rPr>
              <a:t>101.89%</a:t>
            </a:r>
            <a:endParaRPr kumimoji="1" lang="en-US" altLang="zh-CN" dirty="0">
              <a:solidFill>
                <a:srgbClr val="000000"/>
              </a:solidFill>
              <a:latin typeface="华文新魏" pitchFamily="2" charset="-122"/>
              <a:ea typeface="华文新魏" pitchFamily="2" charset="-122"/>
            </a:endParaRPr>
          </a:p>
        </p:txBody>
      </p:sp>
      <p:sp>
        <p:nvSpPr>
          <p:cNvPr id="40968" name="Rectangle 8"/>
          <p:cNvSpPr>
            <a:spLocks noChangeArrowheads="1"/>
          </p:cNvSpPr>
          <p:nvPr/>
        </p:nvSpPr>
        <p:spPr bwMode="auto">
          <a:xfrm>
            <a:off x="2079625" y="4922838"/>
            <a:ext cx="1584325" cy="246062"/>
          </a:xfrm>
          <a:prstGeom prst="rect">
            <a:avLst/>
          </a:prstGeom>
          <a:solidFill>
            <a:schemeClr val="bg1">
              <a:lumMod val="85000"/>
            </a:schemeClr>
          </a:solidFill>
          <a:ln w="6350">
            <a:noFill/>
            <a:miter lim="800000"/>
            <a:headEnd/>
            <a:tailEnd/>
          </a:ln>
        </p:spPr>
        <p:txBody>
          <a:bodyPr lIns="0" tIns="0" rIns="0" bIns="0">
            <a:spAutoFit/>
          </a:bodyPr>
          <a:lstStyle/>
          <a:p>
            <a:pPr marL="190500" lvl="1" indent="266700">
              <a:spcBef>
                <a:spcPct val="20000"/>
              </a:spcBef>
              <a:buClr>
                <a:schemeClr val="tx1"/>
              </a:buClr>
              <a:buFont typeface="Arial" charset="0"/>
              <a:buChar char="–"/>
              <a:tabLst>
                <a:tab pos="8521700" algn="r"/>
              </a:tabLst>
            </a:pPr>
            <a:r>
              <a:rPr lang="en-US" altLang="zh-CN" sz="1600" dirty="0" smtClean="0">
                <a:latin typeface="Times New Roman" pitchFamily="18" charset="0"/>
                <a:ea typeface="华文楷体" pitchFamily="2" charset="-122"/>
              </a:rPr>
              <a:t>2010-2011</a:t>
            </a:r>
            <a:endParaRPr lang="zh-CN" altLang="de-DE" sz="1600" dirty="0">
              <a:latin typeface="华文楷体" pitchFamily="2" charset="-122"/>
              <a:ea typeface="华文楷体" pitchFamily="2" charset="-122"/>
            </a:endParaRPr>
          </a:p>
        </p:txBody>
      </p:sp>
      <p:sp>
        <p:nvSpPr>
          <p:cNvPr id="27" name="AutoShape 9"/>
          <p:cNvSpPr>
            <a:spLocks noChangeArrowheads="1"/>
          </p:cNvSpPr>
          <p:nvPr/>
        </p:nvSpPr>
        <p:spPr bwMode="auto">
          <a:xfrm>
            <a:off x="3698875" y="3649663"/>
            <a:ext cx="1690688" cy="549275"/>
          </a:xfrm>
          <a:prstGeom prst="chevron">
            <a:avLst>
              <a:gd name="adj" fmla="val 13167"/>
            </a:avLst>
          </a:prstGeom>
          <a:solidFill>
            <a:schemeClr val="bg1">
              <a:lumMod val="85000"/>
            </a:schemeClr>
          </a:solidFill>
          <a:ln w="6350">
            <a:noFill/>
            <a:miter lim="800000"/>
            <a:headEnd/>
            <a:tailEnd/>
          </a:ln>
          <a:effectLst>
            <a:outerShdw dist="35921" dir="2700000" algn="ctr" rotWithShape="0">
              <a:schemeClr val="hlink"/>
            </a:outerShdw>
          </a:effectLst>
        </p:spPr>
        <p:txBody>
          <a:bodyPr lIns="0" tIns="0" rIns="0" bIns="0" anchor="ctr">
            <a:spAutoFit/>
          </a:bodyPr>
          <a:lstStyle/>
          <a:p>
            <a:pPr>
              <a:defRPr/>
            </a:pPr>
            <a:endParaRPr lang="zh-CN" altLang="en-US">
              <a:ea typeface="宋体" charset="-122"/>
            </a:endParaRPr>
          </a:p>
        </p:txBody>
      </p:sp>
      <p:sp>
        <p:nvSpPr>
          <p:cNvPr id="40970" name="Text Box 10"/>
          <p:cNvSpPr txBox="1">
            <a:spLocks noChangeArrowheads="1"/>
          </p:cNvSpPr>
          <p:nvPr/>
        </p:nvSpPr>
        <p:spPr bwMode="auto">
          <a:xfrm>
            <a:off x="3892550" y="3833425"/>
            <a:ext cx="1350963" cy="276999"/>
          </a:xfrm>
          <a:prstGeom prst="rect">
            <a:avLst/>
          </a:prstGeom>
          <a:solidFill>
            <a:schemeClr val="bg1">
              <a:lumMod val="85000"/>
            </a:schemeClr>
          </a:solidFill>
          <a:ln w="6350">
            <a:noFill/>
            <a:miter lim="800000"/>
            <a:headEnd/>
            <a:tailEnd/>
          </a:ln>
        </p:spPr>
        <p:txBody>
          <a:bodyPr lIns="0" tIns="0" rIns="0" bIns="0" anchor="ctr">
            <a:spAutoFit/>
          </a:bodyPr>
          <a:lstStyle/>
          <a:p>
            <a:pPr algn="ctr" eaLnBrk="0" hangingPunct="0"/>
            <a:r>
              <a:rPr kumimoji="1" lang="en-US" altLang="zh-CN" dirty="0">
                <a:solidFill>
                  <a:srgbClr val="000000"/>
                </a:solidFill>
                <a:latin typeface="华文新魏" pitchFamily="2" charset="-122"/>
                <a:ea typeface="华文新魏" pitchFamily="2" charset="-122"/>
              </a:rPr>
              <a:t>30.76</a:t>
            </a:r>
            <a:r>
              <a:rPr kumimoji="1" lang="en-US" altLang="zh-CN" dirty="0" smtClean="0">
                <a:solidFill>
                  <a:srgbClr val="000000"/>
                </a:solidFill>
                <a:latin typeface="华文新魏" pitchFamily="2" charset="-122"/>
                <a:ea typeface="华文新魏" pitchFamily="2" charset="-122"/>
              </a:rPr>
              <a:t>%</a:t>
            </a:r>
            <a:endParaRPr kumimoji="1" lang="en-US" altLang="zh-CN" dirty="0">
              <a:solidFill>
                <a:srgbClr val="000000"/>
              </a:solidFill>
              <a:latin typeface="华文新魏" pitchFamily="2" charset="-122"/>
              <a:ea typeface="华文新魏" pitchFamily="2" charset="-122"/>
            </a:endParaRPr>
          </a:p>
        </p:txBody>
      </p:sp>
      <p:sp>
        <p:nvSpPr>
          <p:cNvPr id="40971" name="Rectangle 11"/>
          <p:cNvSpPr>
            <a:spLocks noChangeArrowheads="1"/>
          </p:cNvSpPr>
          <p:nvPr/>
        </p:nvSpPr>
        <p:spPr bwMode="auto">
          <a:xfrm>
            <a:off x="3787775" y="4316413"/>
            <a:ext cx="1584325" cy="246062"/>
          </a:xfrm>
          <a:prstGeom prst="rect">
            <a:avLst/>
          </a:prstGeom>
          <a:solidFill>
            <a:schemeClr val="bg1">
              <a:lumMod val="85000"/>
            </a:schemeClr>
          </a:solidFill>
          <a:ln w="6350">
            <a:noFill/>
            <a:miter lim="800000"/>
            <a:headEnd/>
            <a:tailEnd/>
          </a:ln>
        </p:spPr>
        <p:txBody>
          <a:bodyPr lIns="0" tIns="0" rIns="0" bIns="0">
            <a:spAutoFit/>
          </a:bodyPr>
          <a:lstStyle/>
          <a:p>
            <a:pPr marL="190500" lvl="1" indent="266700">
              <a:spcBef>
                <a:spcPct val="20000"/>
              </a:spcBef>
              <a:buClr>
                <a:schemeClr val="tx1"/>
              </a:buClr>
              <a:buFont typeface="Arial" charset="0"/>
              <a:buChar char="–"/>
              <a:tabLst>
                <a:tab pos="8521700" algn="r"/>
              </a:tabLst>
            </a:pPr>
            <a:r>
              <a:rPr lang="en-US" altLang="zh-CN" sz="1600" dirty="0" smtClean="0">
                <a:latin typeface="Times New Roman" pitchFamily="18" charset="0"/>
                <a:ea typeface="华文楷体" pitchFamily="2" charset="-122"/>
              </a:rPr>
              <a:t>2011-2012</a:t>
            </a:r>
            <a:endParaRPr lang="zh-CN" altLang="de-DE" sz="1600" dirty="0">
              <a:latin typeface="华文楷体" pitchFamily="2" charset="-122"/>
              <a:ea typeface="华文楷体" pitchFamily="2" charset="-122"/>
            </a:endParaRPr>
          </a:p>
        </p:txBody>
      </p:sp>
      <p:sp>
        <p:nvSpPr>
          <p:cNvPr id="30" name="AutoShape 12"/>
          <p:cNvSpPr>
            <a:spLocks noChangeArrowheads="1"/>
          </p:cNvSpPr>
          <p:nvPr/>
        </p:nvSpPr>
        <p:spPr bwMode="auto">
          <a:xfrm>
            <a:off x="5405438" y="3043238"/>
            <a:ext cx="1690687" cy="549275"/>
          </a:xfrm>
          <a:prstGeom prst="chevron">
            <a:avLst>
              <a:gd name="adj" fmla="val 13167"/>
            </a:avLst>
          </a:prstGeom>
          <a:solidFill>
            <a:schemeClr val="bg1">
              <a:lumMod val="85000"/>
            </a:schemeClr>
          </a:solidFill>
          <a:ln w="6350">
            <a:noFill/>
            <a:miter lim="800000"/>
            <a:headEnd/>
            <a:tailEnd/>
          </a:ln>
          <a:effectLst>
            <a:outerShdw dist="35921" dir="2700000" algn="ctr" rotWithShape="0">
              <a:schemeClr val="hlink"/>
            </a:outerShdw>
          </a:effectLst>
        </p:spPr>
        <p:txBody>
          <a:bodyPr lIns="0" tIns="0" rIns="0" bIns="0" anchor="ctr">
            <a:spAutoFit/>
          </a:bodyPr>
          <a:lstStyle/>
          <a:p>
            <a:pPr>
              <a:defRPr/>
            </a:pPr>
            <a:endParaRPr lang="zh-CN" altLang="en-US">
              <a:ea typeface="宋体" charset="-122"/>
            </a:endParaRPr>
          </a:p>
        </p:txBody>
      </p:sp>
      <p:sp>
        <p:nvSpPr>
          <p:cNvPr id="40973" name="Text Box 13"/>
          <p:cNvSpPr txBox="1">
            <a:spLocks noChangeArrowheads="1"/>
          </p:cNvSpPr>
          <p:nvPr/>
        </p:nvSpPr>
        <p:spPr bwMode="auto">
          <a:xfrm>
            <a:off x="5599113" y="3227000"/>
            <a:ext cx="1349375" cy="276999"/>
          </a:xfrm>
          <a:prstGeom prst="rect">
            <a:avLst/>
          </a:prstGeom>
          <a:solidFill>
            <a:schemeClr val="bg1">
              <a:lumMod val="85000"/>
            </a:schemeClr>
          </a:solidFill>
          <a:ln w="6350">
            <a:noFill/>
            <a:miter lim="800000"/>
            <a:headEnd/>
            <a:tailEnd/>
          </a:ln>
        </p:spPr>
        <p:txBody>
          <a:bodyPr lIns="0" tIns="0" rIns="0" bIns="0" anchor="ctr">
            <a:spAutoFit/>
          </a:bodyPr>
          <a:lstStyle/>
          <a:p>
            <a:pPr algn="ctr" eaLnBrk="0" hangingPunct="0"/>
            <a:r>
              <a:rPr kumimoji="1" lang="en-US" altLang="zh-CN" dirty="0">
                <a:solidFill>
                  <a:srgbClr val="000000"/>
                </a:solidFill>
                <a:latin typeface="华文新魏" pitchFamily="2" charset="-122"/>
                <a:ea typeface="华文新魏" pitchFamily="2" charset="-122"/>
              </a:rPr>
              <a:t>42.39</a:t>
            </a:r>
            <a:r>
              <a:rPr kumimoji="1" lang="en-US" altLang="zh-CN" dirty="0" smtClean="0">
                <a:solidFill>
                  <a:srgbClr val="000000"/>
                </a:solidFill>
                <a:latin typeface="华文新魏" pitchFamily="2" charset="-122"/>
                <a:ea typeface="华文新魏" pitchFamily="2" charset="-122"/>
              </a:rPr>
              <a:t>%</a:t>
            </a:r>
            <a:endParaRPr kumimoji="1" lang="en-US" altLang="zh-CN" dirty="0">
              <a:solidFill>
                <a:srgbClr val="000000"/>
              </a:solidFill>
              <a:latin typeface="华文新魏" pitchFamily="2" charset="-122"/>
              <a:ea typeface="华文新魏" pitchFamily="2" charset="-122"/>
            </a:endParaRPr>
          </a:p>
        </p:txBody>
      </p:sp>
      <p:sp>
        <p:nvSpPr>
          <p:cNvPr id="40974" name="Rectangle 14"/>
          <p:cNvSpPr>
            <a:spLocks noChangeArrowheads="1"/>
          </p:cNvSpPr>
          <p:nvPr/>
        </p:nvSpPr>
        <p:spPr bwMode="auto">
          <a:xfrm>
            <a:off x="5494338" y="3709988"/>
            <a:ext cx="1585912" cy="246062"/>
          </a:xfrm>
          <a:prstGeom prst="rect">
            <a:avLst/>
          </a:prstGeom>
          <a:solidFill>
            <a:schemeClr val="bg1">
              <a:lumMod val="85000"/>
            </a:schemeClr>
          </a:solidFill>
          <a:ln w="6350">
            <a:noFill/>
            <a:miter lim="800000"/>
            <a:headEnd/>
            <a:tailEnd/>
          </a:ln>
        </p:spPr>
        <p:txBody>
          <a:bodyPr lIns="0" tIns="0" rIns="0" bIns="0">
            <a:spAutoFit/>
          </a:bodyPr>
          <a:lstStyle/>
          <a:p>
            <a:pPr marL="190500" lvl="1" indent="266700">
              <a:spcBef>
                <a:spcPct val="20000"/>
              </a:spcBef>
              <a:buClr>
                <a:schemeClr val="tx1"/>
              </a:buClr>
              <a:buFont typeface="Arial" charset="0"/>
              <a:buChar char="–"/>
              <a:tabLst>
                <a:tab pos="8521700" algn="r"/>
              </a:tabLst>
            </a:pPr>
            <a:r>
              <a:rPr lang="en-US" altLang="zh-CN" sz="1600" dirty="0" smtClean="0">
                <a:latin typeface="Times New Roman" pitchFamily="18" charset="0"/>
                <a:ea typeface="华文楷体" pitchFamily="2" charset="-122"/>
              </a:rPr>
              <a:t>2012-2013</a:t>
            </a:r>
            <a:endParaRPr lang="zh-CN" altLang="de-DE" sz="1600" dirty="0">
              <a:latin typeface="华文楷体" pitchFamily="2" charset="-122"/>
              <a:ea typeface="华文楷体" pitchFamily="2" charset="-122"/>
            </a:endParaRPr>
          </a:p>
        </p:txBody>
      </p:sp>
      <p:sp>
        <p:nvSpPr>
          <p:cNvPr id="33" name="AutoShape 15"/>
          <p:cNvSpPr>
            <a:spLocks noChangeArrowheads="1"/>
          </p:cNvSpPr>
          <p:nvPr/>
        </p:nvSpPr>
        <p:spPr bwMode="auto">
          <a:xfrm>
            <a:off x="7113588" y="2436813"/>
            <a:ext cx="1690687" cy="549275"/>
          </a:xfrm>
          <a:prstGeom prst="chevron">
            <a:avLst>
              <a:gd name="adj" fmla="val 13167"/>
            </a:avLst>
          </a:prstGeom>
          <a:solidFill>
            <a:schemeClr val="bg1">
              <a:lumMod val="85000"/>
            </a:schemeClr>
          </a:solidFill>
          <a:ln w="6350">
            <a:noFill/>
            <a:miter lim="800000"/>
            <a:headEnd/>
            <a:tailEnd/>
          </a:ln>
          <a:effectLst>
            <a:outerShdw dist="35921" dir="2700000" algn="ctr" rotWithShape="0">
              <a:schemeClr val="hlink"/>
            </a:outerShdw>
          </a:effectLst>
        </p:spPr>
        <p:txBody>
          <a:bodyPr lIns="0" tIns="0" rIns="0" bIns="0" anchor="ctr">
            <a:spAutoFit/>
          </a:bodyPr>
          <a:lstStyle/>
          <a:p>
            <a:pPr>
              <a:defRPr/>
            </a:pPr>
            <a:endParaRPr lang="zh-CN" altLang="en-US">
              <a:ea typeface="宋体" charset="-122"/>
            </a:endParaRPr>
          </a:p>
        </p:txBody>
      </p:sp>
      <p:sp>
        <p:nvSpPr>
          <p:cNvPr id="40976" name="Text Box 16"/>
          <p:cNvSpPr txBox="1">
            <a:spLocks noChangeArrowheads="1"/>
          </p:cNvSpPr>
          <p:nvPr/>
        </p:nvSpPr>
        <p:spPr bwMode="auto">
          <a:xfrm>
            <a:off x="7307263" y="2620575"/>
            <a:ext cx="1349375" cy="276999"/>
          </a:xfrm>
          <a:prstGeom prst="rect">
            <a:avLst/>
          </a:prstGeom>
          <a:solidFill>
            <a:schemeClr val="bg1">
              <a:lumMod val="85000"/>
            </a:schemeClr>
          </a:solidFill>
          <a:ln w="6350">
            <a:noFill/>
            <a:miter lim="800000"/>
            <a:headEnd/>
            <a:tailEnd/>
          </a:ln>
        </p:spPr>
        <p:txBody>
          <a:bodyPr lIns="0" tIns="0" rIns="0" bIns="0" anchor="ctr">
            <a:spAutoFit/>
          </a:bodyPr>
          <a:lstStyle/>
          <a:p>
            <a:pPr algn="ctr" eaLnBrk="0" hangingPunct="0"/>
            <a:r>
              <a:rPr kumimoji="1" lang="en-US" altLang="zh-CN" dirty="0">
                <a:solidFill>
                  <a:srgbClr val="000000"/>
                </a:solidFill>
                <a:latin typeface="华文新魏" pitchFamily="2" charset="-122"/>
                <a:ea typeface="华文新魏" pitchFamily="2" charset="-122"/>
              </a:rPr>
              <a:t>72.07</a:t>
            </a:r>
            <a:r>
              <a:rPr kumimoji="1" lang="en-US" altLang="zh-CN" dirty="0" smtClean="0">
                <a:solidFill>
                  <a:srgbClr val="000000"/>
                </a:solidFill>
                <a:latin typeface="华文新魏" pitchFamily="2" charset="-122"/>
                <a:ea typeface="华文新魏" pitchFamily="2" charset="-122"/>
              </a:rPr>
              <a:t>%</a:t>
            </a:r>
            <a:endParaRPr kumimoji="1" lang="en-US" altLang="zh-CN" dirty="0">
              <a:solidFill>
                <a:srgbClr val="000000"/>
              </a:solidFill>
              <a:latin typeface="华文新魏" pitchFamily="2" charset="-122"/>
              <a:ea typeface="华文新魏" pitchFamily="2" charset="-122"/>
            </a:endParaRPr>
          </a:p>
        </p:txBody>
      </p:sp>
      <p:sp>
        <p:nvSpPr>
          <p:cNvPr id="40977" name="Rectangle 17"/>
          <p:cNvSpPr>
            <a:spLocks noChangeArrowheads="1"/>
          </p:cNvSpPr>
          <p:nvPr/>
        </p:nvSpPr>
        <p:spPr bwMode="auto">
          <a:xfrm>
            <a:off x="7204075" y="3103563"/>
            <a:ext cx="1582738" cy="246062"/>
          </a:xfrm>
          <a:prstGeom prst="rect">
            <a:avLst/>
          </a:prstGeom>
          <a:solidFill>
            <a:schemeClr val="bg1">
              <a:lumMod val="85000"/>
            </a:schemeClr>
          </a:solidFill>
          <a:ln w="6350">
            <a:noFill/>
            <a:miter lim="800000"/>
            <a:headEnd/>
            <a:tailEnd/>
          </a:ln>
        </p:spPr>
        <p:txBody>
          <a:bodyPr lIns="0" tIns="0" rIns="0" bIns="0">
            <a:spAutoFit/>
          </a:bodyPr>
          <a:lstStyle/>
          <a:p>
            <a:pPr marL="190500" lvl="1" indent="266700">
              <a:spcBef>
                <a:spcPct val="20000"/>
              </a:spcBef>
              <a:buClr>
                <a:schemeClr val="tx1"/>
              </a:buClr>
              <a:buFont typeface="Arial" charset="0"/>
              <a:buChar char="–"/>
              <a:tabLst>
                <a:tab pos="8521700" algn="r"/>
              </a:tabLst>
            </a:pPr>
            <a:r>
              <a:rPr lang="en-US" altLang="zh-CN" sz="1600" dirty="0" smtClean="0">
                <a:latin typeface="Times New Roman" pitchFamily="18" charset="0"/>
                <a:ea typeface="华文楷体" pitchFamily="2" charset="-122"/>
              </a:rPr>
              <a:t>2013-2014</a:t>
            </a:r>
            <a:endParaRPr lang="zh-CN" altLang="de-DE" sz="1600" dirty="0">
              <a:latin typeface="华文楷体" pitchFamily="2" charset="-122"/>
              <a:ea typeface="华文楷体" pitchFamily="2" charset="-122"/>
            </a:endParaRPr>
          </a:p>
        </p:txBody>
      </p:sp>
      <p:sp>
        <p:nvSpPr>
          <p:cNvPr id="40978" name="Rectangle 18"/>
          <p:cNvSpPr>
            <a:spLocks noChangeArrowheads="1"/>
          </p:cNvSpPr>
          <p:nvPr/>
        </p:nvSpPr>
        <p:spPr bwMode="auto">
          <a:xfrm>
            <a:off x="415925" y="4746625"/>
            <a:ext cx="225425" cy="225425"/>
          </a:xfrm>
          <a:prstGeom prst="rect">
            <a:avLst/>
          </a:prstGeom>
          <a:solidFill>
            <a:schemeClr val="bg1">
              <a:lumMod val="85000"/>
            </a:schemeClr>
          </a:solidFill>
          <a:ln w="6350">
            <a:noFill/>
            <a:miter lim="800000"/>
            <a:headEnd/>
            <a:tailEnd/>
          </a:ln>
        </p:spPr>
        <p:txBody>
          <a:bodyPr lIns="0" tIns="0" rIns="0" bIns="0" anchor="ctr" anchorCtr="1"/>
          <a:lstStyle/>
          <a:p>
            <a:pPr eaLnBrk="0" hangingPunct="0"/>
            <a:r>
              <a:rPr kumimoji="1" lang="zh-CN" altLang="en-US" sz="1200">
                <a:solidFill>
                  <a:schemeClr val="bg1"/>
                </a:solidFill>
              </a:rPr>
              <a:t>1</a:t>
            </a:r>
            <a:endParaRPr kumimoji="1" lang="zh-CN" altLang="en-US">
              <a:solidFill>
                <a:srgbClr val="000000"/>
              </a:solidFill>
            </a:endParaRPr>
          </a:p>
        </p:txBody>
      </p:sp>
      <p:sp>
        <p:nvSpPr>
          <p:cNvPr id="40979" name="Rectangle 19"/>
          <p:cNvSpPr>
            <a:spLocks noChangeArrowheads="1"/>
          </p:cNvSpPr>
          <p:nvPr/>
        </p:nvSpPr>
        <p:spPr bwMode="auto">
          <a:xfrm>
            <a:off x="2151063" y="4132263"/>
            <a:ext cx="225425" cy="225425"/>
          </a:xfrm>
          <a:prstGeom prst="rect">
            <a:avLst/>
          </a:prstGeom>
          <a:solidFill>
            <a:schemeClr val="bg1">
              <a:lumMod val="85000"/>
            </a:schemeClr>
          </a:solidFill>
          <a:ln w="6350">
            <a:noFill/>
            <a:miter lim="800000"/>
            <a:headEnd/>
            <a:tailEnd/>
          </a:ln>
        </p:spPr>
        <p:txBody>
          <a:bodyPr lIns="0" tIns="0" rIns="0" bIns="0" anchor="ctr" anchorCtr="1"/>
          <a:lstStyle/>
          <a:p>
            <a:pPr eaLnBrk="0" hangingPunct="0"/>
            <a:r>
              <a:rPr kumimoji="1" lang="zh-CN" altLang="en-US" sz="1200">
                <a:solidFill>
                  <a:schemeClr val="bg1"/>
                </a:solidFill>
              </a:rPr>
              <a:t>2</a:t>
            </a:r>
            <a:endParaRPr kumimoji="1" lang="zh-CN" altLang="en-US">
              <a:solidFill>
                <a:srgbClr val="000000"/>
              </a:solidFill>
            </a:endParaRPr>
          </a:p>
        </p:txBody>
      </p:sp>
      <p:sp>
        <p:nvSpPr>
          <p:cNvPr id="40980" name="Rectangle 20"/>
          <p:cNvSpPr>
            <a:spLocks noChangeArrowheads="1"/>
          </p:cNvSpPr>
          <p:nvPr/>
        </p:nvSpPr>
        <p:spPr bwMode="auto">
          <a:xfrm>
            <a:off x="3833813" y="3532188"/>
            <a:ext cx="225425" cy="225425"/>
          </a:xfrm>
          <a:prstGeom prst="rect">
            <a:avLst/>
          </a:prstGeom>
          <a:solidFill>
            <a:schemeClr val="bg1">
              <a:lumMod val="85000"/>
            </a:schemeClr>
          </a:solidFill>
          <a:ln w="6350">
            <a:noFill/>
            <a:miter lim="800000"/>
            <a:headEnd/>
            <a:tailEnd/>
          </a:ln>
        </p:spPr>
        <p:txBody>
          <a:bodyPr lIns="0" tIns="0" rIns="0" bIns="0" anchor="ctr" anchorCtr="1"/>
          <a:lstStyle/>
          <a:p>
            <a:pPr eaLnBrk="0" hangingPunct="0"/>
            <a:r>
              <a:rPr kumimoji="1" lang="zh-CN" altLang="en-US" sz="1200">
                <a:solidFill>
                  <a:schemeClr val="bg1"/>
                </a:solidFill>
              </a:rPr>
              <a:t>3</a:t>
            </a:r>
            <a:endParaRPr kumimoji="1" lang="zh-CN" altLang="en-US">
              <a:solidFill>
                <a:srgbClr val="000000"/>
              </a:solidFill>
            </a:endParaRPr>
          </a:p>
        </p:txBody>
      </p:sp>
      <p:sp>
        <p:nvSpPr>
          <p:cNvPr id="40981" name="Rectangle 21"/>
          <p:cNvSpPr>
            <a:spLocks noChangeArrowheads="1"/>
          </p:cNvSpPr>
          <p:nvPr/>
        </p:nvSpPr>
        <p:spPr bwMode="auto">
          <a:xfrm>
            <a:off x="5557838" y="2925763"/>
            <a:ext cx="225425" cy="225425"/>
          </a:xfrm>
          <a:prstGeom prst="rect">
            <a:avLst/>
          </a:prstGeom>
          <a:solidFill>
            <a:schemeClr val="bg1">
              <a:lumMod val="85000"/>
            </a:schemeClr>
          </a:solidFill>
          <a:ln w="6350">
            <a:noFill/>
            <a:miter lim="800000"/>
            <a:headEnd/>
            <a:tailEnd/>
          </a:ln>
        </p:spPr>
        <p:txBody>
          <a:bodyPr lIns="0" tIns="0" rIns="0" bIns="0" anchor="ctr" anchorCtr="1"/>
          <a:lstStyle/>
          <a:p>
            <a:pPr eaLnBrk="0" hangingPunct="0"/>
            <a:r>
              <a:rPr kumimoji="1" lang="zh-CN" altLang="en-US" sz="1200">
                <a:solidFill>
                  <a:schemeClr val="bg1"/>
                </a:solidFill>
              </a:rPr>
              <a:t>4</a:t>
            </a:r>
            <a:endParaRPr kumimoji="1" lang="zh-CN" altLang="en-US">
              <a:solidFill>
                <a:srgbClr val="000000"/>
              </a:solidFill>
            </a:endParaRPr>
          </a:p>
        </p:txBody>
      </p:sp>
      <p:sp>
        <p:nvSpPr>
          <p:cNvPr id="40982" name="Rectangle 22"/>
          <p:cNvSpPr>
            <a:spLocks noChangeArrowheads="1"/>
          </p:cNvSpPr>
          <p:nvPr/>
        </p:nvSpPr>
        <p:spPr bwMode="auto">
          <a:xfrm>
            <a:off x="7281863" y="2325688"/>
            <a:ext cx="225425" cy="225425"/>
          </a:xfrm>
          <a:prstGeom prst="rect">
            <a:avLst/>
          </a:prstGeom>
          <a:solidFill>
            <a:schemeClr val="bg1">
              <a:lumMod val="85000"/>
            </a:schemeClr>
          </a:solidFill>
          <a:ln w="6350">
            <a:noFill/>
            <a:miter lim="800000"/>
            <a:headEnd/>
            <a:tailEnd/>
          </a:ln>
        </p:spPr>
        <p:txBody>
          <a:bodyPr lIns="0" tIns="0" rIns="0" bIns="0" anchor="ctr" anchorCtr="1"/>
          <a:lstStyle/>
          <a:p>
            <a:pPr eaLnBrk="0" hangingPunct="0"/>
            <a:r>
              <a:rPr kumimoji="1" lang="zh-CN" altLang="en-US" sz="1200">
                <a:solidFill>
                  <a:schemeClr val="bg1"/>
                </a:solidFill>
              </a:rPr>
              <a:t>5</a:t>
            </a:r>
            <a:endParaRPr kumimoji="1" lang="zh-CN" altLang="en-US">
              <a:solidFill>
                <a:srgbClr val="000000"/>
              </a:solidFill>
            </a:endParaRPr>
          </a:p>
        </p:txBody>
      </p:sp>
      <p:sp>
        <p:nvSpPr>
          <p:cNvPr id="41" name="云形标注 40"/>
          <p:cNvSpPr/>
          <p:nvPr/>
        </p:nvSpPr>
        <p:spPr>
          <a:xfrm>
            <a:off x="35496" y="1285875"/>
            <a:ext cx="5798418" cy="228600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000" dirty="0">
                <a:solidFill>
                  <a:srgbClr val="0070C0"/>
                </a:solidFill>
                <a:latin typeface="华文新魏" pitchFamily="2" charset="-122"/>
                <a:ea typeface="华文新魏" pitchFamily="2" charset="-122"/>
              </a:rPr>
              <a:t>从</a:t>
            </a:r>
            <a:r>
              <a:rPr lang="en-US" altLang="zh-CN" sz="2000" dirty="0">
                <a:solidFill>
                  <a:srgbClr val="0070C0"/>
                </a:solidFill>
                <a:latin typeface="华文新魏" pitchFamily="2" charset="-122"/>
                <a:ea typeface="华文新魏" pitchFamily="2" charset="-122"/>
              </a:rPr>
              <a:t>2003</a:t>
            </a:r>
            <a:r>
              <a:rPr lang="zh-CN" altLang="en-US" sz="2000" dirty="0">
                <a:solidFill>
                  <a:srgbClr val="0070C0"/>
                </a:solidFill>
                <a:latin typeface="华文新魏" pitchFamily="2" charset="-122"/>
                <a:ea typeface="华文新魏" pitchFamily="2" charset="-122"/>
              </a:rPr>
              <a:t>年保险</a:t>
            </a:r>
            <a:r>
              <a:rPr lang="zh-CN" altLang="en-US" sz="2000" dirty="0" smtClean="0">
                <a:solidFill>
                  <a:srgbClr val="0070C0"/>
                </a:solidFill>
                <a:latin typeface="华文新魏" pitchFamily="2" charset="-122"/>
                <a:ea typeface="华文新魏" pitchFamily="2" charset="-122"/>
              </a:rPr>
              <a:t>设立到</a:t>
            </a:r>
            <a:r>
              <a:rPr lang="en-US" altLang="zh-CN" sz="2000" dirty="0" smtClean="0">
                <a:solidFill>
                  <a:srgbClr val="0070C0"/>
                </a:solidFill>
                <a:latin typeface="华文新魏" pitchFamily="2" charset="-122"/>
                <a:ea typeface="华文新魏" pitchFamily="2" charset="-122"/>
              </a:rPr>
              <a:t>2014</a:t>
            </a:r>
            <a:r>
              <a:rPr lang="zh-CN" altLang="en-US" sz="2000" dirty="0" smtClean="0">
                <a:solidFill>
                  <a:srgbClr val="0070C0"/>
                </a:solidFill>
                <a:latin typeface="华文新魏" pitchFamily="2" charset="-122"/>
                <a:ea typeface="华文新魏" pitchFamily="2" charset="-122"/>
              </a:rPr>
              <a:t>年</a:t>
            </a:r>
            <a:r>
              <a:rPr lang="en-US" altLang="zh-CN" sz="2000" dirty="0" smtClean="0">
                <a:solidFill>
                  <a:srgbClr val="0070C0"/>
                </a:solidFill>
                <a:latin typeface="华文新魏" pitchFamily="2" charset="-122"/>
                <a:ea typeface="华文新魏" pitchFamily="2" charset="-122"/>
              </a:rPr>
              <a:t>9</a:t>
            </a:r>
            <a:r>
              <a:rPr lang="zh-CN" altLang="en-US" sz="2000" dirty="0" smtClean="0">
                <a:solidFill>
                  <a:srgbClr val="0070C0"/>
                </a:solidFill>
                <a:latin typeface="华文新魏" pitchFamily="2" charset="-122"/>
                <a:ea typeface="华文新魏" pitchFamily="2" charset="-122"/>
              </a:rPr>
              <a:t>月份，</a:t>
            </a:r>
            <a:r>
              <a:rPr lang="zh-CN" altLang="en-US" sz="2000" dirty="0">
                <a:solidFill>
                  <a:srgbClr val="0070C0"/>
                </a:solidFill>
                <a:latin typeface="华文新魏" pitchFamily="2" charset="-122"/>
                <a:ea typeface="华文新魏" pitchFamily="2" charset="-122"/>
              </a:rPr>
              <a:t>因疾病和意外身故的理赔</a:t>
            </a:r>
            <a:r>
              <a:rPr lang="zh-CN" altLang="en-US" sz="2000" dirty="0" smtClean="0">
                <a:solidFill>
                  <a:srgbClr val="0070C0"/>
                </a:solidFill>
                <a:latin typeface="华文新魏" pitchFamily="2" charset="-122"/>
                <a:ea typeface="华文新魏" pitchFamily="2" charset="-122"/>
              </a:rPr>
              <a:t>共</a:t>
            </a:r>
            <a:r>
              <a:rPr lang="en-US" altLang="zh-CN" sz="2000" dirty="0" smtClean="0">
                <a:solidFill>
                  <a:srgbClr val="0070C0"/>
                </a:solidFill>
                <a:latin typeface="华文新魏" pitchFamily="2" charset="-122"/>
                <a:ea typeface="华文新魏" pitchFamily="2" charset="-122"/>
              </a:rPr>
              <a:t>23</a:t>
            </a:r>
            <a:r>
              <a:rPr lang="zh-CN" altLang="en-US" sz="2000" dirty="0" smtClean="0">
                <a:solidFill>
                  <a:srgbClr val="0070C0"/>
                </a:solidFill>
                <a:latin typeface="华文新魏" pitchFamily="2" charset="-122"/>
                <a:ea typeface="华文新魏" pitchFamily="2" charset="-122"/>
              </a:rPr>
              <a:t>人，因</a:t>
            </a:r>
            <a:r>
              <a:rPr lang="zh-CN" altLang="en-US" sz="2000" dirty="0">
                <a:solidFill>
                  <a:srgbClr val="0070C0"/>
                </a:solidFill>
                <a:latin typeface="华文新魏" pitchFamily="2" charset="-122"/>
                <a:ea typeface="华文新魏" pitchFamily="2" charset="-122"/>
              </a:rPr>
              <a:t>重大疾病理赔</a:t>
            </a:r>
            <a:r>
              <a:rPr lang="zh-CN" altLang="en-US" sz="2000" dirty="0" smtClean="0">
                <a:solidFill>
                  <a:srgbClr val="0070C0"/>
                </a:solidFill>
                <a:latin typeface="华文新魏" pitchFamily="2" charset="-122"/>
                <a:ea typeface="华文新魏" pitchFamily="2" charset="-122"/>
              </a:rPr>
              <a:t>共</a:t>
            </a:r>
            <a:r>
              <a:rPr lang="en-US" altLang="zh-CN" sz="2000" dirty="0" smtClean="0">
                <a:solidFill>
                  <a:srgbClr val="0070C0"/>
                </a:solidFill>
                <a:latin typeface="华文新魏" pitchFamily="2" charset="-122"/>
                <a:ea typeface="华文新魏" pitchFamily="2" charset="-122"/>
              </a:rPr>
              <a:t>32</a:t>
            </a:r>
            <a:r>
              <a:rPr lang="zh-CN" altLang="en-US" sz="2000" dirty="0" smtClean="0">
                <a:solidFill>
                  <a:srgbClr val="0070C0"/>
                </a:solidFill>
                <a:latin typeface="华文新魏" pitchFamily="2" charset="-122"/>
                <a:ea typeface="华文新魏" pitchFamily="2" charset="-122"/>
              </a:rPr>
              <a:t>人</a:t>
            </a:r>
            <a:r>
              <a:rPr lang="zh-CN" altLang="en-US" sz="2000" dirty="0">
                <a:solidFill>
                  <a:srgbClr val="0070C0"/>
                </a:solidFill>
                <a:latin typeface="华文新魏" pitchFamily="2" charset="-122"/>
                <a:ea typeface="华文新魏" pitchFamily="2" charset="-122"/>
              </a:rPr>
              <a:t>，住院医疗</a:t>
            </a:r>
            <a:r>
              <a:rPr lang="zh-CN" altLang="en-US" sz="2000" dirty="0" smtClean="0">
                <a:solidFill>
                  <a:srgbClr val="0070C0"/>
                </a:solidFill>
                <a:latin typeface="华文新魏" pitchFamily="2" charset="-122"/>
                <a:ea typeface="华文新魏" pitchFamily="2" charset="-122"/>
              </a:rPr>
              <a:t>保险理赔人数庞大</a:t>
            </a:r>
            <a:endParaRPr lang="zh-CN" altLang="en-US" sz="2000" dirty="0">
              <a:solidFill>
                <a:srgbClr val="0070C0"/>
              </a:solidFill>
              <a:latin typeface="华文新魏" pitchFamily="2" charset="-122"/>
              <a:ea typeface="华文新魏" pitchFamily="2" charset="-122"/>
            </a:endParaRPr>
          </a:p>
        </p:txBody>
      </p:sp>
    </p:spTree>
    <p:extLst>
      <p:ext uri="{BB962C8B-B14F-4D97-AF65-F5344CB8AC3E}">
        <p14:creationId xmlns:p14="http://schemas.microsoft.com/office/powerpoint/2010/main" val="450333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0964"/>
                                        </p:tgtEl>
                                        <p:attrNameLst>
                                          <p:attrName>style.visibility</p:attrName>
                                        </p:attrNameLst>
                                      </p:cBhvr>
                                      <p:to>
                                        <p:strVal val="visible"/>
                                      </p:to>
                                    </p:set>
                                    <p:animEffect transition="in" filter="barn(inVertical)">
                                      <p:cBhvr>
                                        <p:cTn id="10" dur="500"/>
                                        <p:tgtEl>
                                          <p:spTgt spid="4096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40965"/>
                                        </p:tgtEl>
                                        <p:attrNameLst>
                                          <p:attrName>style.visibility</p:attrName>
                                        </p:attrNameLst>
                                      </p:cBhvr>
                                      <p:to>
                                        <p:strVal val="visible"/>
                                      </p:to>
                                    </p:set>
                                    <p:animEffect transition="in" filter="barn(inVertical)">
                                      <p:cBhvr>
                                        <p:cTn id="13" dur="500"/>
                                        <p:tgtEl>
                                          <p:spTgt spid="40965"/>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barn(inVertical)">
                                      <p:cBhvr>
                                        <p:cTn id="16" dur="500"/>
                                        <p:tgtEl>
                                          <p:spTgt spid="24"/>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40967"/>
                                        </p:tgtEl>
                                        <p:attrNameLst>
                                          <p:attrName>style.visibility</p:attrName>
                                        </p:attrNameLst>
                                      </p:cBhvr>
                                      <p:to>
                                        <p:strVal val="visible"/>
                                      </p:to>
                                    </p:set>
                                    <p:animEffect transition="in" filter="barn(inVertical)">
                                      <p:cBhvr>
                                        <p:cTn id="19" dur="500"/>
                                        <p:tgtEl>
                                          <p:spTgt spid="40967"/>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40968"/>
                                        </p:tgtEl>
                                        <p:attrNameLst>
                                          <p:attrName>style.visibility</p:attrName>
                                        </p:attrNameLst>
                                      </p:cBhvr>
                                      <p:to>
                                        <p:strVal val="visible"/>
                                      </p:to>
                                    </p:set>
                                    <p:animEffect transition="in" filter="barn(inVertical)">
                                      <p:cBhvr>
                                        <p:cTn id="22" dur="500"/>
                                        <p:tgtEl>
                                          <p:spTgt spid="40968"/>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barn(inVertical)">
                                      <p:cBhvr>
                                        <p:cTn id="25" dur="500"/>
                                        <p:tgtEl>
                                          <p:spTgt spid="27"/>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40970"/>
                                        </p:tgtEl>
                                        <p:attrNameLst>
                                          <p:attrName>style.visibility</p:attrName>
                                        </p:attrNameLst>
                                      </p:cBhvr>
                                      <p:to>
                                        <p:strVal val="visible"/>
                                      </p:to>
                                    </p:set>
                                    <p:animEffect transition="in" filter="barn(inVertical)">
                                      <p:cBhvr>
                                        <p:cTn id="28" dur="500"/>
                                        <p:tgtEl>
                                          <p:spTgt spid="40970"/>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40971"/>
                                        </p:tgtEl>
                                        <p:attrNameLst>
                                          <p:attrName>style.visibility</p:attrName>
                                        </p:attrNameLst>
                                      </p:cBhvr>
                                      <p:to>
                                        <p:strVal val="visible"/>
                                      </p:to>
                                    </p:set>
                                    <p:animEffect transition="in" filter="barn(inVertical)">
                                      <p:cBhvr>
                                        <p:cTn id="31" dur="500"/>
                                        <p:tgtEl>
                                          <p:spTgt spid="40971"/>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barn(inVertical)">
                                      <p:cBhvr>
                                        <p:cTn id="34" dur="500"/>
                                        <p:tgtEl>
                                          <p:spTgt spid="30"/>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40973"/>
                                        </p:tgtEl>
                                        <p:attrNameLst>
                                          <p:attrName>style.visibility</p:attrName>
                                        </p:attrNameLst>
                                      </p:cBhvr>
                                      <p:to>
                                        <p:strVal val="visible"/>
                                      </p:to>
                                    </p:set>
                                    <p:animEffect transition="in" filter="barn(inVertical)">
                                      <p:cBhvr>
                                        <p:cTn id="37" dur="500"/>
                                        <p:tgtEl>
                                          <p:spTgt spid="40973"/>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40974"/>
                                        </p:tgtEl>
                                        <p:attrNameLst>
                                          <p:attrName>style.visibility</p:attrName>
                                        </p:attrNameLst>
                                      </p:cBhvr>
                                      <p:to>
                                        <p:strVal val="visible"/>
                                      </p:to>
                                    </p:set>
                                    <p:animEffect transition="in" filter="barn(inVertical)">
                                      <p:cBhvr>
                                        <p:cTn id="40" dur="500"/>
                                        <p:tgtEl>
                                          <p:spTgt spid="40974"/>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barn(inVertical)">
                                      <p:cBhvr>
                                        <p:cTn id="43" dur="500"/>
                                        <p:tgtEl>
                                          <p:spTgt spid="33"/>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40976"/>
                                        </p:tgtEl>
                                        <p:attrNameLst>
                                          <p:attrName>style.visibility</p:attrName>
                                        </p:attrNameLst>
                                      </p:cBhvr>
                                      <p:to>
                                        <p:strVal val="visible"/>
                                      </p:to>
                                    </p:set>
                                    <p:animEffect transition="in" filter="barn(inVertical)">
                                      <p:cBhvr>
                                        <p:cTn id="46" dur="500"/>
                                        <p:tgtEl>
                                          <p:spTgt spid="40976"/>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40977"/>
                                        </p:tgtEl>
                                        <p:attrNameLst>
                                          <p:attrName>style.visibility</p:attrName>
                                        </p:attrNameLst>
                                      </p:cBhvr>
                                      <p:to>
                                        <p:strVal val="visible"/>
                                      </p:to>
                                    </p:set>
                                    <p:animEffect transition="in" filter="barn(inVertical)">
                                      <p:cBhvr>
                                        <p:cTn id="49" dur="500"/>
                                        <p:tgtEl>
                                          <p:spTgt spid="40977"/>
                                        </p:tgtEl>
                                      </p:cBhvr>
                                    </p:animEffect>
                                  </p:childTnLst>
                                </p:cTn>
                              </p:par>
                              <p:par>
                                <p:cTn id="50" presetID="16" presetClass="entr" presetSubtype="21" fill="hold" grpId="0" nodeType="withEffect">
                                  <p:stCondLst>
                                    <p:cond delay="0"/>
                                  </p:stCondLst>
                                  <p:childTnLst>
                                    <p:set>
                                      <p:cBhvr>
                                        <p:cTn id="51" dur="1" fill="hold">
                                          <p:stCondLst>
                                            <p:cond delay="0"/>
                                          </p:stCondLst>
                                        </p:cTn>
                                        <p:tgtEl>
                                          <p:spTgt spid="40978"/>
                                        </p:tgtEl>
                                        <p:attrNameLst>
                                          <p:attrName>style.visibility</p:attrName>
                                        </p:attrNameLst>
                                      </p:cBhvr>
                                      <p:to>
                                        <p:strVal val="visible"/>
                                      </p:to>
                                    </p:set>
                                    <p:animEffect transition="in" filter="barn(inVertical)">
                                      <p:cBhvr>
                                        <p:cTn id="52" dur="500"/>
                                        <p:tgtEl>
                                          <p:spTgt spid="40978"/>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40979"/>
                                        </p:tgtEl>
                                        <p:attrNameLst>
                                          <p:attrName>style.visibility</p:attrName>
                                        </p:attrNameLst>
                                      </p:cBhvr>
                                      <p:to>
                                        <p:strVal val="visible"/>
                                      </p:to>
                                    </p:set>
                                    <p:animEffect transition="in" filter="barn(inVertical)">
                                      <p:cBhvr>
                                        <p:cTn id="55" dur="500"/>
                                        <p:tgtEl>
                                          <p:spTgt spid="40979"/>
                                        </p:tgtEl>
                                      </p:cBhvr>
                                    </p:animEffect>
                                  </p:childTnLst>
                                </p:cTn>
                              </p:par>
                              <p:par>
                                <p:cTn id="56" presetID="16" presetClass="entr" presetSubtype="21" fill="hold" grpId="0" nodeType="withEffect">
                                  <p:stCondLst>
                                    <p:cond delay="0"/>
                                  </p:stCondLst>
                                  <p:childTnLst>
                                    <p:set>
                                      <p:cBhvr>
                                        <p:cTn id="57" dur="1" fill="hold">
                                          <p:stCondLst>
                                            <p:cond delay="0"/>
                                          </p:stCondLst>
                                        </p:cTn>
                                        <p:tgtEl>
                                          <p:spTgt spid="40980"/>
                                        </p:tgtEl>
                                        <p:attrNameLst>
                                          <p:attrName>style.visibility</p:attrName>
                                        </p:attrNameLst>
                                      </p:cBhvr>
                                      <p:to>
                                        <p:strVal val="visible"/>
                                      </p:to>
                                    </p:set>
                                    <p:animEffect transition="in" filter="barn(inVertical)">
                                      <p:cBhvr>
                                        <p:cTn id="58" dur="500"/>
                                        <p:tgtEl>
                                          <p:spTgt spid="40980"/>
                                        </p:tgtEl>
                                      </p:cBhvr>
                                    </p:animEffect>
                                  </p:childTnLst>
                                </p:cTn>
                              </p:par>
                              <p:par>
                                <p:cTn id="59" presetID="16" presetClass="entr" presetSubtype="21" fill="hold" grpId="0" nodeType="withEffect">
                                  <p:stCondLst>
                                    <p:cond delay="0"/>
                                  </p:stCondLst>
                                  <p:childTnLst>
                                    <p:set>
                                      <p:cBhvr>
                                        <p:cTn id="60" dur="1" fill="hold">
                                          <p:stCondLst>
                                            <p:cond delay="0"/>
                                          </p:stCondLst>
                                        </p:cTn>
                                        <p:tgtEl>
                                          <p:spTgt spid="40981"/>
                                        </p:tgtEl>
                                        <p:attrNameLst>
                                          <p:attrName>style.visibility</p:attrName>
                                        </p:attrNameLst>
                                      </p:cBhvr>
                                      <p:to>
                                        <p:strVal val="visible"/>
                                      </p:to>
                                    </p:set>
                                    <p:animEffect transition="in" filter="barn(inVertical)">
                                      <p:cBhvr>
                                        <p:cTn id="61" dur="500"/>
                                        <p:tgtEl>
                                          <p:spTgt spid="40981"/>
                                        </p:tgtEl>
                                      </p:cBhvr>
                                    </p:animEffect>
                                  </p:childTnLst>
                                </p:cTn>
                              </p:par>
                              <p:par>
                                <p:cTn id="62" presetID="16" presetClass="entr" presetSubtype="21" fill="hold" grpId="0" nodeType="withEffect">
                                  <p:stCondLst>
                                    <p:cond delay="0"/>
                                  </p:stCondLst>
                                  <p:childTnLst>
                                    <p:set>
                                      <p:cBhvr>
                                        <p:cTn id="63" dur="1" fill="hold">
                                          <p:stCondLst>
                                            <p:cond delay="0"/>
                                          </p:stCondLst>
                                        </p:cTn>
                                        <p:tgtEl>
                                          <p:spTgt spid="40982"/>
                                        </p:tgtEl>
                                        <p:attrNameLst>
                                          <p:attrName>style.visibility</p:attrName>
                                        </p:attrNameLst>
                                      </p:cBhvr>
                                      <p:to>
                                        <p:strVal val="visible"/>
                                      </p:to>
                                    </p:set>
                                    <p:animEffect transition="in" filter="barn(inVertical)">
                                      <p:cBhvr>
                                        <p:cTn id="64" dur="500"/>
                                        <p:tgtEl>
                                          <p:spTgt spid="40982"/>
                                        </p:tgtEl>
                                      </p:cBhvr>
                                    </p:animEffect>
                                  </p:childTnLst>
                                </p:cTn>
                              </p:par>
                            </p:childTnLst>
                          </p:cTn>
                        </p:par>
                      </p:childTnLst>
                    </p:cTn>
                  </p:par>
                  <p:par>
                    <p:cTn id="65" fill="hold">
                      <p:stCondLst>
                        <p:cond delay="indefinite"/>
                      </p:stCondLst>
                      <p:childTnLst>
                        <p:par>
                          <p:cTn id="66" fill="hold">
                            <p:stCondLst>
                              <p:cond delay="0"/>
                            </p:stCondLst>
                            <p:childTnLst>
                              <p:par>
                                <p:cTn id="67" presetID="21" presetClass="entr" presetSubtype="1" fill="hold" grpId="0" nodeType="clickEffect">
                                  <p:stCondLst>
                                    <p:cond delay="0"/>
                                  </p:stCondLst>
                                  <p:childTnLst>
                                    <p:set>
                                      <p:cBhvr>
                                        <p:cTn id="68" dur="1" fill="hold">
                                          <p:stCondLst>
                                            <p:cond delay="0"/>
                                          </p:stCondLst>
                                        </p:cTn>
                                        <p:tgtEl>
                                          <p:spTgt spid="41"/>
                                        </p:tgtEl>
                                        <p:attrNameLst>
                                          <p:attrName>style.visibility</p:attrName>
                                        </p:attrNameLst>
                                      </p:cBhvr>
                                      <p:to>
                                        <p:strVal val="visible"/>
                                      </p:to>
                                    </p:set>
                                    <p:animEffect transition="in" filter="wheel(1)">
                                      <p:cBhvr>
                                        <p:cTn id="69" dur="2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40964" grpId="0" animBg="1"/>
      <p:bldP spid="40965" grpId="0" animBg="1"/>
      <p:bldP spid="24" grpId="0" animBg="1"/>
      <p:bldP spid="40967" grpId="0" animBg="1"/>
      <p:bldP spid="40968" grpId="0" animBg="1"/>
      <p:bldP spid="27" grpId="0" animBg="1"/>
      <p:bldP spid="40970" grpId="0" animBg="1"/>
      <p:bldP spid="40971" grpId="0" animBg="1"/>
      <p:bldP spid="30" grpId="0" animBg="1"/>
      <p:bldP spid="40973" grpId="0" animBg="1"/>
      <p:bldP spid="40974" grpId="0" animBg="1"/>
      <p:bldP spid="33" grpId="0" animBg="1"/>
      <p:bldP spid="40976" grpId="0" animBg="1"/>
      <p:bldP spid="40977" grpId="0" animBg="1"/>
      <p:bldP spid="40978" grpId="0" animBg="1"/>
      <p:bldP spid="40979" grpId="0" animBg="1"/>
      <p:bldP spid="40980" grpId="0" animBg="1"/>
      <p:bldP spid="40981" grpId="0" animBg="1"/>
      <p:bldP spid="40982" grpId="0" animBg="1"/>
      <p:bldP spid="4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928926" y="2714620"/>
            <a:ext cx="2920992" cy="1569660"/>
          </a:xfrm>
          <a:prstGeom prst="rect">
            <a:avLst/>
          </a:prstGeom>
          <a:noFill/>
          <a:effectLst>
            <a:reflection blurRad="6350" stA="50000" endA="300" endPos="55000" dir="5400000" sy="-100000" algn="bl" rotWithShape="0"/>
          </a:effectLst>
        </p:spPr>
        <p:txBody>
          <a:bodyPr wrap="none">
            <a:spAutoFit/>
          </a:bodyPr>
          <a:lstStyle/>
          <a:p>
            <a:pPr algn="ctr">
              <a:defRPr/>
            </a:pPr>
            <a:r>
              <a:rPr lang="en-US" altLang="zh-CN" sz="9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宋体" charset="-122"/>
              </a:rPr>
              <a:t>Q&amp;A</a:t>
            </a:r>
            <a:endParaRPr lang="zh-CN" altLang="en-US" sz="9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宋体" charset="-122"/>
            </a:endParaRPr>
          </a:p>
        </p:txBody>
      </p:sp>
    </p:spTree>
  </p:cSld>
  <p:clrMapOvr>
    <a:masterClrMapping/>
  </p:clrMapOvr>
  <p:transition spd="slow">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AutoShape 3"/>
          <p:cNvSpPr>
            <a:spLocks noChangeArrowheads="1"/>
          </p:cNvSpPr>
          <p:nvPr/>
        </p:nvSpPr>
        <p:spPr bwMode="auto">
          <a:xfrm>
            <a:off x="2843808" y="3959845"/>
            <a:ext cx="2048802" cy="693291"/>
          </a:xfrm>
          <a:prstGeom prst="homePlate">
            <a:avLst>
              <a:gd name="adj" fmla="val 12941"/>
            </a:avLst>
          </a:prstGeom>
          <a:solidFill>
            <a:schemeClr val="bg1">
              <a:lumMod val="95000"/>
            </a:schemeClr>
          </a:solidFill>
          <a:ln w="6350">
            <a:noFill/>
            <a:miter lim="800000"/>
            <a:headEnd/>
            <a:tailEnd/>
          </a:ln>
          <a:effectLst>
            <a:outerShdw dist="35921" dir="2700000" algn="ctr" rotWithShape="0">
              <a:schemeClr val="hlink"/>
            </a:outerShdw>
          </a:effectLst>
        </p:spPr>
        <p:txBody>
          <a:bodyPr wrap="square" lIns="0" tIns="0" rIns="0" bIns="0" anchor="ctr">
            <a:spAutoFit/>
          </a:bodyPr>
          <a:lstStyle/>
          <a:p>
            <a:pPr>
              <a:defRPr/>
            </a:pPr>
            <a:endParaRPr lang="zh-CN" altLang="en-US">
              <a:ea typeface="宋体" charset="-122"/>
            </a:endParaRPr>
          </a:p>
        </p:txBody>
      </p:sp>
      <p:sp>
        <p:nvSpPr>
          <p:cNvPr id="35" name="AutoShape 12"/>
          <p:cNvSpPr>
            <a:spLocks noChangeArrowheads="1"/>
          </p:cNvSpPr>
          <p:nvPr/>
        </p:nvSpPr>
        <p:spPr bwMode="auto">
          <a:xfrm>
            <a:off x="4461708" y="3259605"/>
            <a:ext cx="2050728" cy="693291"/>
          </a:xfrm>
          <a:prstGeom prst="chevron">
            <a:avLst>
              <a:gd name="adj" fmla="val 13167"/>
            </a:avLst>
          </a:prstGeom>
          <a:solidFill>
            <a:schemeClr val="bg1">
              <a:lumMod val="95000"/>
            </a:schemeClr>
          </a:solidFill>
          <a:ln w="6350">
            <a:noFill/>
            <a:miter lim="800000"/>
            <a:headEnd/>
            <a:tailEnd/>
          </a:ln>
          <a:effectLst>
            <a:outerShdw dist="35921" dir="2700000" algn="ctr" rotWithShape="0">
              <a:schemeClr val="hlink"/>
            </a:outerShdw>
          </a:effectLst>
        </p:spPr>
        <p:txBody>
          <a:bodyPr wrap="square" lIns="0" tIns="0" rIns="0" bIns="0" anchor="ctr">
            <a:spAutoFit/>
          </a:bodyPr>
          <a:lstStyle/>
          <a:p>
            <a:pPr>
              <a:defRPr/>
            </a:pPr>
            <a:endParaRPr lang="zh-CN" altLang="en-US">
              <a:ea typeface="宋体" charset="-122"/>
            </a:endParaRPr>
          </a:p>
        </p:txBody>
      </p:sp>
      <p:sp>
        <p:nvSpPr>
          <p:cNvPr id="38" name="AutoShape 15"/>
          <p:cNvSpPr>
            <a:spLocks noChangeArrowheads="1"/>
          </p:cNvSpPr>
          <p:nvPr/>
        </p:nvSpPr>
        <p:spPr bwMode="auto">
          <a:xfrm>
            <a:off x="6198875" y="2591693"/>
            <a:ext cx="2050728" cy="693291"/>
          </a:xfrm>
          <a:prstGeom prst="chevron">
            <a:avLst>
              <a:gd name="adj" fmla="val 13167"/>
            </a:avLst>
          </a:prstGeom>
          <a:solidFill>
            <a:schemeClr val="bg1">
              <a:lumMod val="95000"/>
            </a:schemeClr>
          </a:solidFill>
          <a:ln w="6350">
            <a:noFill/>
            <a:miter lim="800000"/>
            <a:headEnd/>
            <a:tailEnd/>
          </a:ln>
          <a:effectLst>
            <a:outerShdw dist="35921" dir="2700000" algn="ctr" rotWithShape="0">
              <a:schemeClr val="hlink"/>
            </a:outerShdw>
          </a:effectLst>
        </p:spPr>
        <p:txBody>
          <a:bodyPr wrap="square" lIns="0" tIns="0" rIns="0" bIns="0" anchor="ctr">
            <a:spAutoFit/>
          </a:bodyPr>
          <a:lstStyle/>
          <a:p>
            <a:pPr>
              <a:defRPr/>
            </a:pPr>
            <a:endParaRPr lang="zh-CN" altLang="en-US">
              <a:ea typeface="宋体" charset="-122"/>
            </a:endParaRPr>
          </a:p>
        </p:txBody>
      </p:sp>
      <p:sp>
        <p:nvSpPr>
          <p:cNvPr id="27" name="AutoShape 3"/>
          <p:cNvSpPr>
            <a:spLocks noChangeArrowheads="1"/>
          </p:cNvSpPr>
          <p:nvPr/>
        </p:nvSpPr>
        <p:spPr bwMode="auto">
          <a:xfrm>
            <a:off x="1115616" y="4679925"/>
            <a:ext cx="2048802" cy="693291"/>
          </a:xfrm>
          <a:prstGeom prst="homePlate">
            <a:avLst>
              <a:gd name="adj" fmla="val 12941"/>
            </a:avLst>
          </a:prstGeom>
          <a:solidFill>
            <a:schemeClr val="bg1">
              <a:lumMod val="95000"/>
            </a:schemeClr>
          </a:solidFill>
          <a:ln w="6350">
            <a:noFill/>
            <a:miter lim="800000"/>
            <a:headEnd/>
            <a:tailEnd/>
          </a:ln>
          <a:effectLst>
            <a:outerShdw dist="35921" dir="2700000" algn="ctr" rotWithShape="0">
              <a:schemeClr val="hlink"/>
            </a:outerShdw>
          </a:effectLst>
        </p:spPr>
        <p:txBody>
          <a:bodyPr wrap="square" lIns="0" tIns="0" rIns="0" bIns="0" anchor="ctr">
            <a:spAutoFit/>
          </a:bodyPr>
          <a:lstStyle/>
          <a:p>
            <a:pPr>
              <a:defRPr/>
            </a:pPr>
            <a:endParaRPr lang="zh-CN" altLang="en-US">
              <a:ea typeface="宋体" charset="-122"/>
            </a:endParaRPr>
          </a:p>
        </p:txBody>
      </p:sp>
      <p:sp>
        <p:nvSpPr>
          <p:cNvPr id="34820" name="Text Box 4"/>
          <p:cNvSpPr txBox="1">
            <a:spLocks noChangeArrowheads="1"/>
          </p:cNvSpPr>
          <p:nvPr/>
        </p:nvSpPr>
        <p:spPr bwMode="auto">
          <a:xfrm>
            <a:off x="1187624" y="4880193"/>
            <a:ext cx="1935877" cy="276999"/>
          </a:xfrm>
          <a:prstGeom prst="rect">
            <a:avLst/>
          </a:prstGeom>
          <a:solidFill>
            <a:schemeClr val="bg1">
              <a:lumMod val="95000"/>
            </a:schemeClr>
          </a:solidFill>
          <a:ln w="6350">
            <a:noFill/>
            <a:miter lim="800000"/>
            <a:headEnd/>
            <a:tailEnd/>
          </a:ln>
        </p:spPr>
        <p:txBody>
          <a:bodyPr wrap="square" lIns="0" tIns="0" rIns="0" bIns="0" anchor="ctr">
            <a:spAutoFit/>
          </a:bodyPr>
          <a:lstStyle/>
          <a:p>
            <a:pPr algn="ctr" eaLnBrk="0" hangingPunct="0"/>
            <a:r>
              <a:rPr kumimoji="1" lang="zh-CN" altLang="en-US" dirty="0">
                <a:solidFill>
                  <a:srgbClr val="000000"/>
                </a:solidFill>
                <a:latin typeface="华文新魏" pitchFamily="2" charset="-122"/>
                <a:ea typeface="华文新魏" pitchFamily="2" charset="-122"/>
              </a:rPr>
              <a:t>背景介绍</a:t>
            </a:r>
          </a:p>
        </p:txBody>
      </p:sp>
      <p:sp>
        <p:nvSpPr>
          <p:cNvPr id="34822" name="Text Box 7"/>
          <p:cNvSpPr txBox="1">
            <a:spLocks noChangeArrowheads="1"/>
          </p:cNvSpPr>
          <p:nvPr/>
        </p:nvSpPr>
        <p:spPr bwMode="auto">
          <a:xfrm>
            <a:off x="3012518" y="4219188"/>
            <a:ext cx="1752302" cy="276999"/>
          </a:xfrm>
          <a:prstGeom prst="rect">
            <a:avLst/>
          </a:prstGeom>
          <a:solidFill>
            <a:schemeClr val="bg1">
              <a:lumMod val="95000"/>
            </a:schemeClr>
          </a:solidFill>
          <a:ln w="6350">
            <a:noFill/>
            <a:miter lim="800000"/>
            <a:headEnd/>
            <a:tailEnd/>
          </a:ln>
        </p:spPr>
        <p:txBody>
          <a:bodyPr wrap="square" lIns="0" tIns="0" rIns="0" bIns="0" anchor="ctr">
            <a:spAutoFit/>
          </a:bodyPr>
          <a:lstStyle/>
          <a:p>
            <a:pPr algn="ctr" eaLnBrk="0" hangingPunct="0"/>
            <a:r>
              <a:rPr kumimoji="1" lang="zh-CN" altLang="en-US" dirty="0">
                <a:solidFill>
                  <a:srgbClr val="000000"/>
                </a:solidFill>
                <a:latin typeface="华文新魏" pitchFamily="2" charset="-122"/>
                <a:ea typeface="华文新魏" pitchFamily="2" charset="-122"/>
              </a:rPr>
              <a:t>保险对象及方案</a:t>
            </a:r>
          </a:p>
        </p:txBody>
      </p:sp>
      <p:sp>
        <p:nvSpPr>
          <p:cNvPr id="34824" name="Text Box 10"/>
          <p:cNvSpPr txBox="1">
            <a:spLocks noChangeArrowheads="1"/>
          </p:cNvSpPr>
          <p:nvPr/>
        </p:nvSpPr>
        <p:spPr bwMode="auto">
          <a:xfrm>
            <a:off x="6448028" y="2844373"/>
            <a:ext cx="1754157" cy="276999"/>
          </a:xfrm>
          <a:prstGeom prst="rect">
            <a:avLst/>
          </a:prstGeom>
          <a:solidFill>
            <a:schemeClr val="bg1">
              <a:lumMod val="95000"/>
            </a:schemeClr>
          </a:solidFill>
          <a:ln w="6350">
            <a:noFill/>
            <a:miter lim="800000"/>
            <a:headEnd/>
            <a:tailEnd/>
          </a:ln>
        </p:spPr>
        <p:txBody>
          <a:bodyPr wrap="square" lIns="0" tIns="0" rIns="0" bIns="0" anchor="ctr">
            <a:spAutoFit/>
          </a:bodyPr>
          <a:lstStyle/>
          <a:p>
            <a:pPr algn="ctr" eaLnBrk="0" hangingPunct="0"/>
            <a:r>
              <a:rPr kumimoji="1" lang="zh-CN" altLang="en-US" dirty="0" smtClean="0">
                <a:solidFill>
                  <a:srgbClr val="000000"/>
                </a:solidFill>
                <a:latin typeface="华文新魏" pitchFamily="2" charset="-122"/>
                <a:ea typeface="华文新魏" pitchFamily="2" charset="-122"/>
              </a:rPr>
              <a:t>历年保单赔付率</a:t>
            </a:r>
            <a:endParaRPr kumimoji="1" lang="zh-CN" altLang="en-US" dirty="0">
              <a:solidFill>
                <a:srgbClr val="000000"/>
              </a:solidFill>
              <a:latin typeface="华文新魏" pitchFamily="2" charset="-122"/>
              <a:ea typeface="华文新魏" pitchFamily="2" charset="-122"/>
            </a:endParaRPr>
          </a:p>
        </p:txBody>
      </p:sp>
      <p:sp>
        <p:nvSpPr>
          <p:cNvPr id="34826" name="Text Box 13"/>
          <p:cNvSpPr txBox="1">
            <a:spLocks noChangeArrowheads="1"/>
          </p:cNvSpPr>
          <p:nvPr/>
        </p:nvSpPr>
        <p:spPr bwMode="auto">
          <a:xfrm>
            <a:off x="4547889" y="3440033"/>
            <a:ext cx="1752303" cy="276999"/>
          </a:xfrm>
          <a:prstGeom prst="rect">
            <a:avLst/>
          </a:prstGeom>
          <a:solidFill>
            <a:schemeClr val="bg1">
              <a:lumMod val="95000"/>
            </a:schemeClr>
          </a:solidFill>
          <a:ln w="6350">
            <a:noFill/>
            <a:miter lim="800000"/>
            <a:headEnd/>
            <a:tailEnd/>
          </a:ln>
        </p:spPr>
        <p:txBody>
          <a:bodyPr wrap="square" lIns="0" tIns="0" rIns="0" bIns="0" anchor="ctr">
            <a:spAutoFit/>
          </a:bodyPr>
          <a:lstStyle/>
          <a:p>
            <a:pPr algn="ctr" eaLnBrk="0" hangingPunct="0"/>
            <a:r>
              <a:rPr kumimoji="1" lang="zh-CN" altLang="en-US" dirty="0">
                <a:solidFill>
                  <a:srgbClr val="000000"/>
                </a:solidFill>
                <a:latin typeface="华文新魏" pitchFamily="2" charset="-122"/>
                <a:ea typeface="华文新魏" pitchFamily="2" charset="-122"/>
              </a:rPr>
              <a:t>保险理赔程序</a:t>
            </a:r>
          </a:p>
        </p:txBody>
      </p:sp>
      <p:sp>
        <p:nvSpPr>
          <p:cNvPr id="34829" name="Rectangle 18"/>
          <p:cNvSpPr>
            <a:spLocks noChangeArrowheads="1"/>
          </p:cNvSpPr>
          <p:nvPr/>
        </p:nvSpPr>
        <p:spPr bwMode="auto">
          <a:xfrm>
            <a:off x="487363" y="4746625"/>
            <a:ext cx="225425" cy="225425"/>
          </a:xfrm>
          <a:prstGeom prst="rect">
            <a:avLst/>
          </a:prstGeom>
          <a:solidFill>
            <a:schemeClr val="bg1">
              <a:lumMod val="95000"/>
            </a:schemeClr>
          </a:solidFill>
          <a:ln w="6350">
            <a:noFill/>
            <a:miter lim="800000"/>
            <a:headEnd/>
            <a:tailEnd/>
          </a:ln>
        </p:spPr>
        <p:txBody>
          <a:bodyPr lIns="0" tIns="0" rIns="0" bIns="0" anchor="ctr" anchorCtr="1"/>
          <a:lstStyle/>
          <a:p>
            <a:pPr eaLnBrk="0" hangingPunct="0"/>
            <a:r>
              <a:rPr kumimoji="1" lang="zh-CN" altLang="en-US" sz="1200">
                <a:solidFill>
                  <a:schemeClr val="bg1"/>
                </a:solidFill>
              </a:rPr>
              <a:t>1</a:t>
            </a:r>
            <a:endParaRPr kumimoji="1" lang="zh-CN" altLang="en-US">
              <a:solidFill>
                <a:srgbClr val="000000"/>
              </a:solidFill>
            </a:endParaRPr>
          </a:p>
        </p:txBody>
      </p:sp>
      <p:sp>
        <p:nvSpPr>
          <p:cNvPr id="34831" name="Rectangle 20"/>
          <p:cNvSpPr>
            <a:spLocks noChangeArrowheads="1"/>
          </p:cNvSpPr>
          <p:nvPr/>
        </p:nvSpPr>
        <p:spPr bwMode="auto">
          <a:xfrm>
            <a:off x="3905250" y="3532188"/>
            <a:ext cx="225425" cy="225425"/>
          </a:xfrm>
          <a:prstGeom prst="rect">
            <a:avLst/>
          </a:prstGeom>
          <a:solidFill>
            <a:schemeClr val="bg1">
              <a:lumMod val="95000"/>
            </a:schemeClr>
          </a:solidFill>
          <a:ln w="6350">
            <a:noFill/>
            <a:miter lim="800000"/>
            <a:headEnd/>
            <a:tailEnd/>
          </a:ln>
        </p:spPr>
        <p:txBody>
          <a:bodyPr lIns="0" tIns="0" rIns="0" bIns="0" anchor="ctr" anchorCtr="1"/>
          <a:lstStyle/>
          <a:p>
            <a:pPr eaLnBrk="0" hangingPunct="0"/>
            <a:r>
              <a:rPr kumimoji="1" lang="zh-CN" altLang="en-US" sz="1200">
                <a:solidFill>
                  <a:schemeClr val="bg1"/>
                </a:solidFill>
              </a:rPr>
              <a:t>3</a:t>
            </a:r>
            <a:endParaRPr kumimoji="1" lang="zh-CN" altLang="en-US">
              <a:solidFill>
                <a:srgbClr val="000000"/>
              </a:solidFill>
            </a:endParaRPr>
          </a:p>
        </p:txBody>
      </p:sp>
      <p:sp>
        <p:nvSpPr>
          <p:cNvPr id="34832" name="Rectangle 21"/>
          <p:cNvSpPr>
            <a:spLocks noChangeArrowheads="1"/>
          </p:cNvSpPr>
          <p:nvPr/>
        </p:nvSpPr>
        <p:spPr bwMode="auto">
          <a:xfrm>
            <a:off x="5629275" y="2925763"/>
            <a:ext cx="225425" cy="225425"/>
          </a:xfrm>
          <a:prstGeom prst="rect">
            <a:avLst/>
          </a:prstGeom>
          <a:solidFill>
            <a:schemeClr val="bg1">
              <a:lumMod val="95000"/>
            </a:schemeClr>
          </a:solidFill>
          <a:ln w="6350">
            <a:noFill/>
            <a:miter lim="800000"/>
            <a:headEnd/>
            <a:tailEnd/>
          </a:ln>
        </p:spPr>
        <p:txBody>
          <a:bodyPr lIns="0" tIns="0" rIns="0" bIns="0" anchor="ctr" anchorCtr="1"/>
          <a:lstStyle/>
          <a:p>
            <a:pPr eaLnBrk="0" hangingPunct="0"/>
            <a:r>
              <a:rPr kumimoji="1" lang="zh-CN" altLang="en-US" sz="1200">
                <a:solidFill>
                  <a:schemeClr val="bg1"/>
                </a:solidFill>
              </a:rPr>
              <a:t>4</a:t>
            </a:r>
            <a:endParaRPr kumimoji="1" lang="zh-CN" altLang="en-US">
              <a:solidFill>
                <a:srgbClr val="000000"/>
              </a:solidFill>
            </a:endParaRPr>
          </a:p>
        </p:txBody>
      </p:sp>
      <p:sp>
        <p:nvSpPr>
          <p:cNvPr id="34833" name="Rectangle 22"/>
          <p:cNvSpPr>
            <a:spLocks noChangeArrowheads="1"/>
          </p:cNvSpPr>
          <p:nvPr/>
        </p:nvSpPr>
        <p:spPr bwMode="auto">
          <a:xfrm>
            <a:off x="7353300" y="2325688"/>
            <a:ext cx="225425" cy="225425"/>
          </a:xfrm>
          <a:prstGeom prst="rect">
            <a:avLst/>
          </a:prstGeom>
          <a:solidFill>
            <a:schemeClr val="bg1">
              <a:lumMod val="95000"/>
            </a:schemeClr>
          </a:solidFill>
          <a:ln w="6350">
            <a:noFill/>
            <a:miter lim="800000"/>
            <a:headEnd/>
            <a:tailEnd/>
          </a:ln>
        </p:spPr>
        <p:txBody>
          <a:bodyPr lIns="0" tIns="0" rIns="0" bIns="0" anchor="ctr" anchorCtr="1"/>
          <a:lstStyle/>
          <a:p>
            <a:pPr eaLnBrk="0" hangingPunct="0"/>
            <a:r>
              <a:rPr kumimoji="1" lang="zh-CN" altLang="en-US" sz="1200">
                <a:solidFill>
                  <a:schemeClr val="bg1"/>
                </a:solidFill>
              </a:rPr>
              <a:t>5</a:t>
            </a:r>
            <a:endParaRPr kumimoji="1" lang="zh-CN" altLang="en-US">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4820"/>
                                        </p:tgtEl>
                                        <p:attrNameLst>
                                          <p:attrName>style.visibility</p:attrName>
                                        </p:attrNameLst>
                                      </p:cBhvr>
                                      <p:to>
                                        <p:strVal val="visible"/>
                                      </p:to>
                                    </p:set>
                                    <p:animEffect transition="in" filter="fade">
                                      <p:cBhvr>
                                        <p:cTn id="10" dur="500"/>
                                        <p:tgtEl>
                                          <p:spTgt spid="3482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4822"/>
                                        </p:tgtEl>
                                        <p:attrNameLst>
                                          <p:attrName>style.visibility</p:attrName>
                                        </p:attrNameLst>
                                      </p:cBhvr>
                                      <p:to>
                                        <p:strVal val="visible"/>
                                      </p:to>
                                    </p:set>
                                    <p:animEffect transition="in" filter="fade">
                                      <p:cBhvr>
                                        <p:cTn id="18" dur="500"/>
                                        <p:tgtEl>
                                          <p:spTgt spid="3482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fade">
                                      <p:cBhvr>
                                        <p:cTn id="23" dur="500"/>
                                        <p:tgtEl>
                                          <p:spTgt spid="3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4826"/>
                                        </p:tgtEl>
                                        <p:attrNameLst>
                                          <p:attrName>style.visibility</p:attrName>
                                        </p:attrNameLst>
                                      </p:cBhvr>
                                      <p:to>
                                        <p:strVal val="visible"/>
                                      </p:to>
                                    </p:set>
                                    <p:animEffect transition="in" filter="fade">
                                      <p:cBhvr>
                                        <p:cTn id="26" dur="500"/>
                                        <p:tgtEl>
                                          <p:spTgt spid="3482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fade">
                                      <p:cBhvr>
                                        <p:cTn id="31" dur="500"/>
                                        <p:tgtEl>
                                          <p:spTgt spid="3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4824"/>
                                        </p:tgtEl>
                                        <p:attrNameLst>
                                          <p:attrName>style.visibility</p:attrName>
                                        </p:attrNameLst>
                                      </p:cBhvr>
                                      <p:to>
                                        <p:strVal val="visible"/>
                                      </p:to>
                                    </p:set>
                                    <p:animEffect transition="in" filter="fade">
                                      <p:cBhvr>
                                        <p:cTn id="34" dur="500"/>
                                        <p:tgtEl>
                                          <p:spTgt spid="348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35" grpId="0" animBg="1"/>
      <p:bldP spid="38" grpId="0" animBg="1"/>
      <p:bldP spid="27" grpId="0" animBg="1"/>
      <p:bldP spid="34820" grpId="0" animBg="1"/>
      <p:bldP spid="34822" grpId="0" animBg="1"/>
      <p:bldP spid="34824" grpId="0" animBg="1"/>
      <p:bldP spid="3482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标题 1"/>
          <p:cNvSpPr>
            <a:spLocks noGrp="1"/>
          </p:cNvSpPr>
          <p:nvPr>
            <p:ph type="title"/>
          </p:nvPr>
        </p:nvSpPr>
        <p:spPr>
          <a:xfrm>
            <a:off x="251520" y="1556792"/>
            <a:ext cx="8229600" cy="1143000"/>
          </a:xfrm>
        </p:spPr>
        <p:txBody>
          <a:bodyPr/>
          <a:lstStyle/>
          <a:p>
            <a:r>
              <a:rPr lang="en-US" altLang="zh-CN" sz="3200" dirty="0" smtClean="0">
                <a:latin typeface="+mn-ea"/>
                <a:ea typeface="+mn-ea"/>
              </a:rPr>
              <a:t>1.</a:t>
            </a:r>
            <a:r>
              <a:rPr lang="zh-CN" altLang="en-US" sz="3200" dirty="0" smtClean="0">
                <a:latin typeface="+mn-ea"/>
                <a:ea typeface="+mn-ea"/>
              </a:rPr>
              <a:t>背景介绍</a:t>
            </a:r>
          </a:p>
        </p:txBody>
      </p:sp>
      <p:sp>
        <p:nvSpPr>
          <p:cNvPr id="35843" name="内容占位符 2"/>
          <p:cNvSpPr>
            <a:spLocks noGrp="1"/>
          </p:cNvSpPr>
          <p:nvPr>
            <p:ph idx="1"/>
          </p:nvPr>
        </p:nvSpPr>
        <p:spPr>
          <a:xfrm>
            <a:off x="428625" y="2166640"/>
            <a:ext cx="8229600" cy="4430712"/>
          </a:xfrm>
        </p:spPr>
        <p:txBody>
          <a:bodyPr/>
          <a:lstStyle/>
          <a:p>
            <a:pPr>
              <a:lnSpc>
                <a:spcPct val="150000"/>
              </a:lnSpc>
            </a:pPr>
            <a:r>
              <a:rPr lang="zh-CN" altLang="en-US" sz="2400" dirty="0" smtClean="0">
                <a:latin typeface="华文新魏" pitchFamily="2" charset="-122"/>
                <a:ea typeface="华文新魏" pitchFamily="2" charset="-122"/>
              </a:rPr>
              <a:t>       </a:t>
            </a:r>
            <a:r>
              <a:rPr lang="zh-CN" altLang="en-US" sz="2000" dirty="0" smtClean="0">
                <a:latin typeface="幼圆" panose="02010509060101010101" pitchFamily="49" charset="-122"/>
                <a:ea typeface="幼圆" panose="02010509060101010101" pitchFamily="49" charset="-122"/>
              </a:rPr>
              <a:t>为促进北京大学教育事业的稳步发展，保障北京大学学生的人身安全，确保北京大学学生求学期间（如在校学习、生活，参加社会实践、寒暑假期间等）发生意外伤害或疾病时，本人或家庭能得到一定的经济补偿，我校</a:t>
            </a:r>
            <a:r>
              <a:rPr lang="en-US" altLang="zh-CN" sz="2000" dirty="0" smtClean="0">
                <a:latin typeface="幼圆" panose="02010509060101010101" pitchFamily="49" charset="-122"/>
                <a:ea typeface="幼圆" panose="02010509060101010101" pitchFamily="49" charset="-122"/>
              </a:rPr>
              <a:t>2003</a:t>
            </a:r>
            <a:r>
              <a:rPr lang="zh-CN" altLang="en-US" sz="2000" dirty="0" smtClean="0">
                <a:latin typeface="幼圆" panose="02010509060101010101" pitchFamily="49" charset="-122"/>
                <a:ea typeface="幼圆" panose="02010509060101010101" pitchFamily="49" charset="-122"/>
              </a:rPr>
              <a:t>年开始通过中国太平养老保险股份有限公司为本校自愿投保的学生办理团体保险。</a:t>
            </a:r>
            <a:endParaRPr lang="en-US" altLang="zh-CN" sz="2000" dirty="0" smtClean="0">
              <a:latin typeface="幼圆" panose="02010509060101010101" pitchFamily="49" charset="-122"/>
              <a:ea typeface="幼圆" panose="02010509060101010101" pitchFamily="49" charset="-122"/>
            </a:endParaRPr>
          </a:p>
          <a:p>
            <a:pPr>
              <a:lnSpc>
                <a:spcPct val="150000"/>
              </a:lnSpc>
            </a:pPr>
            <a:r>
              <a:rPr lang="zh-CN" altLang="en-US" sz="2000" dirty="0" smtClean="0">
                <a:latin typeface="幼圆" panose="02010509060101010101" pitchFamily="49" charset="-122"/>
                <a:ea typeface="幼圆" panose="02010509060101010101" pitchFamily="49" charset="-122"/>
              </a:rPr>
              <a:t>    我校现今已经形成了较成熟的投保、理赔模式。这不仅提高了全体学生的安全、健康意识，有利于学生的健康成长，而且也对学生重大疾病和意外事故的善后处理起到了重要作用。</a:t>
            </a:r>
          </a:p>
          <a:p>
            <a:pPr>
              <a:lnSpc>
                <a:spcPct val="150000"/>
              </a:lnSpc>
            </a:pPr>
            <a:endParaRPr lang="zh-CN" altLang="en-US" sz="2000" dirty="0" smtClean="0">
              <a:latin typeface="华文新魏" pitchFamily="2" charset="-122"/>
              <a:ea typeface="华文新魏" pitchFamily="2" charset="-122"/>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标题 1"/>
          <p:cNvSpPr>
            <a:spLocks noGrp="1"/>
          </p:cNvSpPr>
          <p:nvPr>
            <p:ph type="title"/>
          </p:nvPr>
        </p:nvSpPr>
        <p:spPr>
          <a:xfrm>
            <a:off x="467544" y="1637928"/>
            <a:ext cx="8229600" cy="1143000"/>
          </a:xfrm>
        </p:spPr>
        <p:txBody>
          <a:bodyPr/>
          <a:lstStyle/>
          <a:p>
            <a:r>
              <a:rPr lang="en-US" altLang="zh-CN" sz="3200" dirty="0" smtClean="0">
                <a:latin typeface="+mn-ea"/>
                <a:ea typeface="+mn-ea"/>
              </a:rPr>
              <a:t>2.</a:t>
            </a:r>
            <a:r>
              <a:rPr lang="zh-CN" altLang="en-US" sz="3200" dirty="0" smtClean="0">
                <a:latin typeface="+mn-ea"/>
                <a:ea typeface="+mn-ea"/>
              </a:rPr>
              <a:t>保险对象及方案（一）</a:t>
            </a:r>
          </a:p>
        </p:txBody>
      </p:sp>
      <p:sp>
        <p:nvSpPr>
          <p:cNvPr id="36867" name="内容占位符 15"/>
          <p:cNvSpPr>
            <a:spLocks noGrp="1"/>
          </p:cNvSpPr>
          <p:nvPr>
            <p:ph idx="1"/>
          </p:nvPr>
        </p:nvSpPr>
        <p:spPr>
          <a:xfrm>
            <a:off x="357188" y="2312937"/>
            <a:ext cx="8229600" cy="3996383"/>
          </a:xfrm>
        </p:spPr>
        <p:txBody>
          <a:bodyPr/>
          <a:lstStyle/>
          <a:p>
            <a:pPr>
              <a:lnSpc>
                <a:spcPct val="150000"/>
              </a:lnSpc>
              <a:buFont typeface="Wingdings" pitchFamily="2" charset="2"/>
              <a:buChar char="Ø"/>
            </a:pPr>
            <a:r>
              <a:rPr lang="zh-CN" altLang="en-US" sz="2000" dirty="0" smtClean="0">
                <a:latin typeface="幼圆" pitchFamily="49" charset="-122"/>
                <a:ea typeface="幼圆" pitchFamily="49" charset="-122"/>
              </a:rPr>
              <a:t>保险对象</a:t>
            </a:r>
            <a:endParaRPr lang="en-US" altLang="zh-CN" sz="2000" dirty="0" smtClean="0">
              <a:latin typeface="幼圆" pitchFamily="49" charset="-122"/>
              <a:ea typeface="幼圆" pitchFamily="49" charset="-122"/>
            </a:endParaRPr>
          </a:p>
          <a:p>
            <a:pPr>
              <a:lnSpc>
                <a:spcPct val="150000"/>
              </a:lnSpc>
              <a:buFont typeface="Wingdings" pitchFamily="2" charset="2"/>
              <a:buChar char="l"/>
            </a:pPr>
            <a:r>
              <a:rPr lang="zh-CN" altLang="en-US" sz="2000" b="0" dirty="0" smtClean="0">
                <a:latin typeface="幼圆" pitchFamily="49" charset="-122"/>
                <a:ea typeface="幼圆" pitchFamily="49" charset="-122"/>
              </a:rPr>
              <a:t>保险对象凡在校注册身体健康、能正常参加学习，并享受公费医疗政策的学生，涵盖我校自费、委培、在职学习以及延期毕业的学生</a:t>
            </a:r>
            <a:endParaRPr lang="en-US" altLang="zh-CN" sz="2000" b="0" dirty="0" smtClean="0">
              <a:latin typeface="幼圆" pitchFamily="49" charset="-122"/>
              <a:ea typeface="幼圆" pitchFamily="49" charset="-122"/>
            </a:endParaRPr>
          </a:p>
          <a:p>
            <a:pPr>
              <a:lnSpc>
                <a:spcPct val="150000"/>
              </a:lnSpc>
              <a:buFont typeface="Wingdings" pitchFamily="2" charset="2"/>
              <a:buChar char="Ø"/>
            </a:pPr>
            <a:r>
              <a:rPr lang="zh-CN" altLang="en-US" sz="2000" dirty="0" smtClean="0">
                <a:latin typeface="幼圆" pitchFamily="49" charset="-122"/>
                <a:ea typeface="幼圆" pitchFamily="49" charset="-122"/>
              </a:rPr>
              <a:t>投保方式</a:t>
            </a:r>
            <a:endParaRPr lang="en-US" altLang="zh-CN" sz="2000" dirty="0" smtClean="0">
              <a:latin typeface="幼圆" pitchFamily="49" charset="-122"/>
              <a:ea typeface="幼圆" pitchFamily="49" charset="-122"/>
            </a:endParaRPr>
          </a:p>
          <a:p>
            <a:pPr hangingPunct="1">
              <a:lnSpc>
                <a:spcPct val="150000"/>
              </a:lnSpc>
              <a:buFont typeface="Wingdings" pitchFamily="2" charset="2"/>
              <a:buChar char="l"/>
            </a:pPr>
            <a:r>
              <a:rPr lang="zh-CN" altLang="en-US" sz="2000" b="0" dirty="0" smtClean="0">
                <a:latin typeface="幼圆" pitchFamily="49" charset="-122"/>
                <a:ea typeface="幼圆" pitchFamily="49" charset="-122"/>
              </a:rPr>
              <a:t>每位学生保险费</a:t>
            </a:r>
            <a:r>
              <a:rPr lang="en-US" altLang="zh-CN" sz="2000" b="0" dirty="0" smtClean="0">
                <a:latin typeface="幼圆" pitchFamily="49" charset="-122"/>
                <a:ea typeface="幼圆" pitchFamily="49" charset="-122"/>
              </a:rPr>
              <a:t>80</a:t>
            </a:r>
            <a:r>
              <a:rPr lang="zh-CN" altLang="en-US" sz="2000" b="0" dirty="0" smtClean="0">
                <a:latin typeface="幼圆" pitchFamily="49" charset="-122"/>
                <a:ea typeface="幼圆" pitchFamily="49" charset="-122"/>
              </a:rPr>
              <a:t>元。每学年开学初，由学生登录学生综合信息管理系统阅读投保须知，自主选择是否投保。学工部与各院系一方面积极动员学生投保，另一方面坚持学生自愿投保的原则，不做硬性规定。留学生保险由留学生办公室负责。</a:t>
            </a:r>
            <a:endParaRPr lang="en-US" altLang="zh-CN" sz="2000" b="0" dirty="0" smtClean="0">
              <a:latin typeface="幼圆" pitchFamily="49" charset="-122"/>
              <a:ea typeface="幼圆" pitchFamily="49" charset="-122"/>
            </a:endParaRPr>
          </a:p>
          <a:p>
            <a:pPr>
              <a:lnSpc>
                <a:spcPct val="150000"/>
              </a:lnSpc>
              <a:buFont typeface="Wingdings" pitchFamily="2" charset="2"/>
              <a:buChar char="l"/>
            </a:pPr>
            <a:endParaRPr lang="zh-CN" altLang="en-US" sz="2000" b="0" dirty="0" smtClean="0">
              <a:latin typeface="幼圆" pitchFamily="49" charset="-122"/>
              <a:ea typeface="幼圆"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animEffect transition="in" filter="wipe(down)">
                                      <p:cBhvr>
                                        <p:cTn id="7" dur="500"/>
                                        <p:tgtEl>
                                          <p:spTgt spid="36867">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6867">
                                            <p:txEl>
                                              <p:pRg st="1" end="1"/>
                                            </p:txEl>
                                          </p:spTgt>
                                        </p:tgtEl>
                                        <p:attrNameLst>
                                          <p:attrName>style.visibility</p:attrName>
                                        </p:attrNameLst>
                                      </p:cBhvr>
                                      <p:to>
                                        <p:strVal val="visible"/>
                                      </p:to>
                                    </p:set>
                                    <p:animEffect transition="in" filter="wipe(down)">
                                      <p:cBhvr>
                                        <p:cTn id="10" dur="500"/>
                                        <p:tgtEl>
                                          <p:spTgt spid="36867">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6867">
                                            <p:txEl>
                                              <p:pRg st="2" end="2"/>
                                            </p:txEl>
                                          </p:spTgt>
                                        </p:tgtEl>
                                        <p:attrNameLst>
                                          <p:attrName>style.visibility</p:attrName>
                                        </p:attrNameLst>
                                      </p:cBhvr>
                                      <p:to>
                                        <p:strVal val="visible"/>
                                      </p:to>
                                    </p:set>
                                    <p:animEffect transition="in" filter="wipe(down)">
                                      <p:cBhvr>
                                        <p:cTn id="15" dur="500"/>
                                        <p:tgtEl>
                                          <p:spTgt spid="36867">
                                            <p:txEl>
                                              <p:pRg st="2" end="2"/>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36867">
                                            <p:txEl>
                                              <p:pRg st="3" end="3"/>
                                            </p:txEl>
                                          </p:spTgt>
                                        </p:tgtEl>
                                        <p:attrNameLst>
                                          <p:attrName>style.visibility</p:attrName>
                                        </p:attrNameLst>
                                      </p:cBhvr>
                                      <p:to>
                                        <p:strVal val="visible"/>
                                      </p:to>
                                    </p:set>
                                    <p:animEffect transition="in" filter="wipe(down)">
                                      <p:cBhvr>
                                        <p:cTn id="18" dur="500"/>
                                        <p:tgtEl>
                                          <p:spTgt spid="3686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标题 1"/>
          <p:cNvSpPr>
            <a:spLocks noGrp="1"/>
          </p:cNvSpPr>
          <p:nvPr>
            <p:ph type="title"/>
          </p:nvPr>
        </p:nvSpPr>
        <p:spPr>
          <a:xfrm>
            <a:off x="3500430" y="571480"/>
            <a:ext cx="8229600" cy="1143000"/>
          </a:xfrm>
        </p:spPr>
        <p:txBody>
          <a:bodyPr/>
          <a:lstStyle/>
          <a:p>
            <a:r>
              <a:rPr lang="en-US" altLang="zh-CN" sz="2800" dirty="0" smtClean="0">
                <a:solidFill>
                  <a:schemeClr val="bg1"/>
                </a:solidFill>
              </a:rPr>
              <a:t>2.</a:t>
            </a:r>
            <a:r>
              <a:rPr lang="zh-CN" altLang="en-US" sz="2800" dirty="0" smtClean="0">
                <a:solidFill>
                  <a:schemeClr val="bg1"/>
                </a:solidFill>
              </a:rPr>
              <a:t>对象及方案（二）</a:t>
            </a:r>
          </a:p>
        </p:txBody>
      </p:sp>
      <p:sp>
        <p:nvSpPr>
          <p:cNvPr id="38915" name="Arc 3"/>
          <p:cNvSpPr>
            <a:spLocks/>
          </p:cNvSpPr>
          <p:nvPr/>
        </p:nvSpPr>
        <p:spPr bwMode="auto">
          <a:xfrm>
            <a:off x="4297363" y="1600200"/>
            <a:ext cx="1917700" cy="2882900"/>
          </a:xfrm>
          <a:custGeom>
            <a:avLst/>
            <a:gdLst>
              <a:gd name="T0" fmla="*/ 0 w 21600"/>
              <a:gd name="T1" fmla="*/ 0 h 32421"/>
              <a:gd name="T2" fmla="*/ 2147483647 w 21600"/>
              <a:gd name="T3" fmla="*/ 2147483647 h 32421"/>
              <a:gd name="T4" fmla="*/ 0 w 21600"/>
              <a:gd name="T5" fmla="*/ 2147483647 h 32421"/>
              <a:gd name="T6" fmla="*/ 0 60000 65536"/>
              <a:gd name="T7" fmla="*/ 0 60000 65536"/>
              <a:gd name="T8" fmla="*/ 0 60000 65536"/>
              <a:gd name="T9" fmla="*/ 0 w 21600"/>
              <a:gd name="T10" fmla="*/ 0 h 32421"/>
              <a:gd name="T11" fmla="*/ 21600 w 21600"/>
              <a:gd name="T12" fmla="*/ 32421 h 32421"/>
            </a:gdLst>
            <a:ahLst/>
            <a:cxnLst>
              <a:cxn ang="T6">
                <a:pos x="T0" y="T1"/>
              </a:cxn>
              <a:cxn ang="T7">
                <a:pos x="T2" y="T3"/>
              </a:cxn>
              <a:cxn ang="T8">
                <a:pos x="T4" y="T5"/>
              </a:cxn>
            </a:cxnLst>
            <a:rect l="T9" t="T10" r="T11" b="T12"/>
            <a:pathLst>
              <a:path w="21600" h="32421" fill="none" extrusionOk="0">
                <a:moveTo>
                  <a:pt x="-1" y="0"/>
                </a:moveTo>
                <a:cubicBezTo>
                  <a:pt x="11929" y="0"/>
                  <a:pt x="21600" y="9670"/>
                  <a:pt x="21600" y="21600"/>
                </a:cubicBezTo>
                <a:cubicBezTo>
                  <a:pt x="21600" y="25399"/>
                  <a:pt x="20597" y="29132"/>
                  <a:pt x="18694" y="32421"/>
                </a:cubicBezTo>
              </a:path>
              <a:path w="21600" h="32421" stroke="0" extrusionOk="0">
                <a:moveTo>
                  <a:pt x="-1" y="0"/>
                </a:moveTo>
                <a:cubicBezTo>
                  <a:pt x="11929" y="0"/>
                  <a:pt x="21600" y="9670"/>
                  <a:pt x="21600" y="21600"/>
                </a:cubicBezTo>
                <a:cubicBezTo>
                  <a:pt x="21600" y="25399"/>
                  <a:pt x="20597" y="29132"/>
                  <a:pt x="18694" y="32421"/>
                </a:cubicBezTo>
                <a:lnTo>
                  <a:pt x="0" y="21600"/>
                </a:lnTo>
                <a:close/>
              </a:path>
            </a:pathLst>
          </a:custGeom>
          <a:solidFill>
            <a:srgbClr val="FFFFFF"/>
          </a:solidFill>
          <a:ln w="6350">
            <a:solidFill>
              <a:srgbClr val="000000"/>
            </a:solidFill>
            <a:round/>
            <a:headEnd/>
            <a:tailEnd/>
          </a:ln>
        </p:spPr>
        <p:txBody>
          <a:bodyPr/>
          <a:lstStyle/>
          <a:p>
            <a:endParaRPr lang="zh-CN" altLang="en-US"/>
          </a:p>
        </p:txBody>
      </p:sp>
      <p:sp>
        <p:nvSpPr>
          <p:cNvPr id="38916" name="Arc 4"/>
          <p:cNvSpPr>
            <a:spLocks/>
          </p:cNvSpPr>
          <p:nvPr/>
        </p:nvSpPr>
        <p:spPr bwMode="auto">
          <a:xfrm>
            <a:off x="2638425" y="3521075"/>
            <a:ext cx="3317875" cy="1920875"/>
          </a:xfrm>
          <a:custGeom>
            <a:avLst/>
            <a:gdLst>
              <a:gd name="T0" fmla="*/ 2147483647 w 37392"/>
              <a:gd name="T1" fmla="*/ 2147483647 h 21600"/>
              <a:gd name="T2" fmla="*/ 0 w 37392"/>
              <a:gd name="T3" fmla="*/ 2147483647 h 21600"/>
              <a:gd name="T4" fmla="*/ 2147483647 w 37392"/>
              <a:gd name="T5" fmla="*/ 0 h 21600"/>
              <a:gd name="T6" fmla="*/ 0 60000 65536"/>
              <a:gd name="T7" fmla="*/ 0 60000 65536"/>
              <a:gd name="T8" fmla="*/ 0 60000 65536"/>
              <a:gd name="T9" fmla="*/ 0 w 37392"/>
              <a:gd name="T10" fmla="*/ 0 h 21600"/>
              <a:gd name="T11" fmla="*/ 37392 w 37392"/>
              <a:gd name="T12" fmla="*/ 21600 h 21600"/>
            </a:gdLst>
            <a:ahLst/>
            <a:cxnLst>
              <a:cxn ang="T6">
                <a:pos x="T0" y="T1"/>
              </a:cxn>
              <a:cxn ang="T7">
                <a:pos x="T2" y="T3"/>
              </a:cxn>
              <a:cxn ang="T8">
                <a:pos x="T4" y="T5"/>
              </a:cxn>
            </a:cxnLst>
            <a:rect l="T9" t="T10" r="T11" b="T12"/>
            <a:pathLst>
              <a:path w="37392" h="21600" fill="none" extrusionOk="0">
                <a:moveTo>
                  <a:pt x="37392" y="10821"/>
                </a:moveTo>
                <a:cubicBezTo>
                  <a:pt x="33530" y="17492"/>
                  <a:pt x="26406" y="21599"/>
                  <a:pt x="18698" y="21600"/>
                </a:cubicBezTo>
                <a:cubicBezTo>
                  <a:pt x="10986" y="21600"/>
                  <a:pt x="3859" y="17488"/>
                  <a:pt x="-1" y="10813"/>
                </a:cubicBezTo>
              </a:path>
              <a:path w="37392" h="21600" stroke="0" extrusionOk="0">
                <a:moveTo>
                  <a:pt x="37392" y="10821"/>
                </a:moveTo>
                <a:cubicBezTo>
                  <a:pt x="33530" y="17492"/>
                  <a:pt x="26406" y="21599"/>
                  <a:pt x="18698" y="21600"/>
                </a:cubicBezTo>
                <a:cubicBezTo>
                  <a:pt x="10986" y="21600"/>
                  <a:pt x="3859" y="17488"/>
                  <a:pt x="-1" y="10813"/>
                </a:cubicBezTo>
                <a:lnTo>
                  <a:pt x="18698" y="0"/>
                </a:lnTo>
                <a:close/>
              </a:path>
            </a:pathLst>
          </a:custGeom>
          <a:solidFill>
            <a:srgbClr val="FFFFFF"/>
          </a:solidFill>
          <a:ln w="6350">
            <a:solidFill>
              <a:srgbClr val="000000"/>
            </a:solidFill>
            <a:round/>
            <a:headEnd/>
            <a:tailEnd/>
          </a:ln>
        </p:spPr>
        <p:txBody>
          <a:bodyPr/>
          <a:lstStyle/>
          <a:p>
            <a:endParaRPr lang="zh-CN" altLang="en-US"/>
          </a:p>
        </p:txBody>
      </p:sp>
      <p:sp>
        <p:nvSpPr>
          <p:cNvPr id="38917" name="Arc 5"/>
          <p:cNvSpPr>
            <a:spLocks/>
          </p:cNvSpPr>
          <p:nvPr/>
        </p:nvSpPr>
        <p:spPr bwMode="auto">
          <a:xfrm>
            <a:off x="2379663" y="1600200"/>
            <a:ext cx="1917700" cy="2882900"/>
          </a:xfrm>
          <a:custGeom>
            <a:avLst/>
            <a:gdLst>
              <a:gd name="T0" fmla="*/ 2147483647 w 21600"/>
              <a:gd name="T1" fmla="*/ 2147483647 h 32413"/>
              <a:gd name="T2" fmla="*/ 2147483647 w 21600"/>
              <a:gd name="T3" fmla="*/ 0 h 32413"/>
              <a:gd name="T4" fmla="*/ 2147483647 w 21600"/>
              <a:gd name="T5" fmla="*/ 2147483647 h 32413"/>
              <a:gd name="T6" fmla="*/ 0 60000 65536"/>
              <a:gd name="T7" fmla="*/ 0 60000 65536"/>
              <a:gd name="T8" fmla="*/ 0 60000 65536"/>
              <a:gd name="T9" fmla="*/ 0 w 21600"/>
              <a:gd name="T10" fmla="*/ 0 h 32413"/>
              <a:gd name="T11" fmla="*/ 21600 w 21600"/>
              <a:gd name="T12" fmla="*/ 32413 h 32413"/>
            </a:gdLst>
            <a:ahLst/>
            <a:cxnLst>
              <a:cxn ang="T6">
                <a:pos x="T0" y="T1"/>
              </a:cxn>
              <a:cxn ang="T7">
                <a:pos x="T2" y="T3"/>
              </a:cxn>
              <a:cxn ang="T8">
                <a:pos x="T4" y="T5"/>
              </a:cxn>
            </a:cxnLst>
            <a:rect l="T9" t="T10" r="T11" b="T12"/>
            <a:pathLst>
              <a:path w="21600" h="32413" fill="none" extrusionOk="0">
                <a:moveTo>
                  <a:pt x="2901" y="32413"/>
                </a:moveTo>
                <a:cubicBezTo>
                  <a:pt x="1000" y="29126"/>
                  <a:pt x="0" y="25396"/>
                  <a:pt x="0" y="21600"/>
                </a:cubicBezTo>
                <a:cubicBezTo>
                  <a:pt x="-1" y="9670"/>
                  <a:pt x="9670" y="0"/>
                  <a:pt x="21599" y="0"/>
                </a:cubicBezTo>
              </a:path>
              <a:path w="21600" h="32413" stroke="0" extrusionOk="0">
                <a:moveTo>
                  <a:pt x="2901" y="32413"/>
                </a:moveTo>
                <a:cubicBezTo>
                  <a:pt x="1000" y="29126"/>
                  <a:pt x="0" y="25396"/>
                  <a:pt x="0" y="21600"/>
                </a:cubicBezTo>
                <a:cubicBezTo>
                  <a:pt x="-1" y="9670"/>
                  <a:pt x="9670" y="0"/>
                  <a:pt x="21599" y="0"/>
                </a:cubicBezTo>
                <a:lnTo>
                  <a:pt x="21600" y="21600"/>
                </a:lnTo>
                <a:close/>
              </a:path>
            </a:pathLst>
          </a:custGeom>
          <a:solidFill>
            <a:srgbClr val="FFFFFF"/>
          </a:solidFill>
          <a:ln w="6350">
            <a:solidFill>
              <a:srgbClr val="000000"/>
            </a:solidFill>
            <a:round/>
            <a:headEnd/>
            <a:tailEnd/>
          </a:ln>
        </p:spPr>
        <p:txBody>
          <a:bodyPr/>
          <a:lstStyle/>
          <a:p>
            <a:endParaRPr lang="zh-CN" altLang="en-US"/>
          </a:p>
        </p:txBody>
      </p:sp>
      <p:sp>
        <p:nvSpPr>
          <p:cNvPr id="38918" name="Text Box 6"/>
          <p:cNvSpPr txBox="1">
            <a:spLocks noChangeArrowheads="1"/>
          </p:cNvSpPr>
          <p:nvPr/>
        </p:nvSpPr>
        <p:spPr bwMode="auto">
          <a:xfrm>
            <a:off x="3500438" y="4572000"/>
            <a:ext cx="1571625" cy="276225"/>
          </a:xfrm>
          <a:prstGeom prst="rect">
            <a:avLst/>
          </a:prstGeom>
          <a:noFill/>
          <a:ln w="6350">
            <a:noFill/>
            <a:miter lim="800000"/>
            <a:headEnd/>
            <a:tailEnd/>
          </a:ln>
        </p:spPr>
        <p:txBody>
          <a:bodyPr lIns="0" tIns="0" rIns="0" bIns="0" anchor="ctr">
            <a:spAutoFit/>
          </a:bodyPr>
          <a:lstStyle/>
          <a:p>
            <a:pPr eaLnBrk="0" hangingPunct="0"/>
            <a:r>
              <a:rPr lang="zh-CN" altLang="en-US">
                <a:latin typeface="华文新魏" pitchFamily="2" charset="-122"/>
                <a:ea typeface="华文新魏" pitchFamily="2" charset="-122"/>
              </a:rPr>
              <a:t>住院医疗保险</a:t>
            </a:r>
          </a:p>
        </p:txBody>
      </p:sp>
      <p:sp>
        <p:nvSpPr>
          <p:cNvPr id="38919" name="Oval 7"/>
          <p:cNvSpPr>
            <a:spLocks noChangeArrowheads="1"/>
          </p:cNvSpPr>
          <p:nvPr/>
        </p:nvSpPr>
        <p:spPr bwMode="auto">
          <a:xfrm>
            <a:off x="3492500" y="2716213"/>
            <a:ext cx="1609725" cy="1609725"/>
          </a:xfrm>
          <a:prstGeom prst="ellipse">
            <a:avLst/>
          </a:prstGeom>
          <a:solidFill>
            <a:schemeClr val="hlink"/>
          </a:solidFill>
          <a:ln w="6350">
            <a:solidFill>
              <a:schemeClr val="tx1"/>
            </a:solidFill>
            <a:round/>
            <a:headEnd/>
            <a:tailEnd/>
          </a:ln>
        </p:spPr>
        <p:txBody>
          <a:bodyPr lIns="0" tIns="0" rIns="0" bIns="0" anchor="ctr">
            <a:spAutoFit/>
          </a:bodyPr>
          <a:lstStyle/>
          <a:p>
            <a:endParaRPr lang="zh-CN" altLang="en-US"/>
          </a:p>
        </p:txBody>
      </p:sp>
      <p:sp>
        <p:nvSpPr>
          <p:cNvPr id="38920" name="Text Box 8"/>
          <p:cNvSpPr txBox="1">
            <a:spLocks noChangeArrowheads="1"/>
          </p:cNvSpPr>
          <p:nvPr/>
        </p:nvSpPr>
        <p:spPr bwMode="auto">
          <a:xfrm>
            <a:off x="3657600" y="3429000"/>
            <a:ext cx="1279525" cy="182563"/>
          </a:xfrm>
          <a:prstGeom prst="rect">
            <a:avLst/>
          </a:prstGeom>
          <a:noFill/>
          <a:ln w="6350">
            <a:noFill/>
            <a:miter lim="800000"/>
            <a:headEnd/>
            <a:tailEnd/>
          </a:ln>
        </p:spPr>
        <p:txBody>
          <a:bodyPr lIns="0" tIns="0" rIns="0" bIns="0" anchor="ctr">
            <a:spAutoFit/>
          </a:bodyPr>
          <a:lstStyle/>
          <a:p>
            <a:pPr eaLnBrk="0" hangingPunct="0"/>
            <a:r>
              <a:rPr lang="zh-CN" altLang="en-US" sz="1200">
                <a:solidFill>
                  <a:schemeClr val="bg1"/>
                </a:solidFill>
              </a:rPr>
              <a:t>……………</a:t>
            </a:r>
          </a:p>
        </p:txBody>
      </p:sp>
      <p:sp>
        <p:nvSpPr>
          <p:cNvPr id="38921" name="Freeform 9"/>
          <p:cNvSpPr>
            <a:spLocks/>
          </p:cNvSpPr>
          <p:nvPr/>
        </p:nvSpPr>
        <p:spPr bwMode="auto">
          <a:xfrm rot="10800000">
            <a:off x="4306888" y="1428750"/>
            <a:ext cx="314325" cy="1452563"/>
          </a:xfrm>
          <a:custGeom>
            <a:avLst/>
            <a:gdLst>
              <a:gd name="T0" fmla="*/ 2147483647 w 198"/>
              <a:gd name="T1" fmla="*/ 2147483647 h 915"/>
              <a:gd name="T2" fmla="*/ 2147483647 w 198"/>
              <a:gd name="T3" fmla="*/ 0 h 915"/>
              <a:gd name="T4" fmla="*/ 0 w 198"/>
              <a:gd name="T5" fmla="*/ 2147483647 h 915"/>
              <a:gd name="T6" fmla="*/ 2147483647 w 198"/>
              <a:gd name="T7" fmla="*/ 2147483647 h 915"/>
              <a:gd name="T8" fmla="*/ 2147483647 w 198"/>
              <a:gd name="T9" fmla="*/ 2147483647 h 915"/>
              <a:gd name="T10" fmla="*/ 0 60000 65536"/>
              <a:gd name="T11" fmla="*/ 0 60000 65536"/>
              <a:gd name="T12" fmla="*/ 0 60000 65536"/>
              <a:gd name="T13" fmla="*/ 0 60000 65536"/>
              <a:gd name="T14" fmla="*/ 0 60000 65536"/>
              <a:gd name="T15" fmla="*/ 0 w 198"/>
              <a:gd name="T16" fmla="*/ 0 h 915"/>
              <a:gd name="T17" fmla="*/ 198 w 198"/>
              <a:gd name="T18" fmla="*/ 915 h 915"/>
            </a:gdLst>
            <a:ahLst/>
            <a:cxnLst>
              <a:cxn ang="T10">
                <a:pos x="T0" y="T1"/>
              </a:cxn>
              <a:cxn ang="T11">
                <a:pos x="T2" y="T3"/>
              </a:cxn>
              <a:cxn ang="T12">
                <a:pos x="T4" y="T5"/>
              </a:cxn>
              <a:cxn ang="T13">
                <a:pos x="T6" y="T7"/>
              </a:cxn>
              <a:cxn ang="T14">
                <a:pos x="T8" y="T9"/>
              </a:cxn>
            </a:cxnLst>
            <a:rect l="T15" t="T16" r="T17" b="T18"/>
            <a:pathLst>
              <a:path w="198" h="915">
                <a:moveTo>
                  <a:pt x="198" y="123"/>
                </a:moveTo>
                <a:lnTo>
                  <a:pt x="198" y="0"/>
                </a:lnTo>
                <a:lnTo>
                  <a:pt x="0" y="462"/>
                </a:lnTo>
                <a:lnTo>
                  <a:pt x="195" y="915"/>
                </a:lnTo>
                <a:lnTo>
                  <a:pt x="195" y="780"/>
                </a:lnTo>
              </a:path>
            </a:pathLst>
          </a:custGeom>
          <a:solidFill>
            <a:schemeClr val="bg1"/>
          </a:solidFill>
          <a:ln w="6350">
            <a:solidFill>
              <a:schemeClr val="tx1"/>
            </a:solidFill>
            <a:round/>
            <a:headEnd/>
            <a:tailEnd/>
          </a:ln>
        </p:spPr>
        <p:txBody>
          <a:bodyPr wrap="none" lIns="0" tIns="0" rIns="0" bIns="0" anchor="ctr">
            <a:spAutoFit/>
          </a:bodyPr>
          <a:lstStyle/>
          <a:p>
            <a:endParaRPr lang="zh-CN" altLang="en-US"/>
          </a:p>
        </p:txBody>
      </p:sp>
      <p:sp>
        <p:nvSpPr>
          <p:cNvPr id="38922" name="Freeform 10"/>
          <p:cNvSpPr>
            <a:spLocks/>
          </p:cNvSpPr>
          <p:nvPr/>
        </p:nvSpPr>
        <p:spPr bwMode="auto">
          <a:xfrm rot="3651555">
            <a:off x="2883694" y="3331369"/>
            <a:ext cx="314325" cy="1452563"/>
          </a:xfrm>
          <a:custGeom>
            <a:avLst/>
            <a:gdLst>
              <a:gd name="T0" fmla="*/ 2147483647 w 198"/>
              <a:gd name="T1" fmla="*/ 2147483647 h 915"/>
              <a:gd name="T2" fmla="*/ 2147483647 w 198"/>
              <a:gd name="T3" fmla="*/ 0 h 915"/>
              <a:gd name="T4" fmla="*/ 0 w 198"/>
              <a:gd name="T5" fmla="*/ 2147483647 h 915"/>
              <a:gd name="T6" fmla="*/ 2147483647 w 198"/>
              <a:gd name="T7" fmla="*/ 2147483647 h 915"/>
              <a:gd name="T8" fmla="*/ 2147483647 w 198"/>
              <a:gd name="T9" fmla="*/ 2147483647 h 915"/>
              <a:gd name="T10" fmla="*/ 0 60000 65536"/>
              <a:gd name="T11" fmla="*/ 0 60000 65536"/>
              <a:gd name="T12" fmla="*/ 0 60000 65536"/>
              <a:gd name="T13" fmla="*/ 0 60000 65536"/>
              <a:gd name="T14" fmla="*/ 0 60000 65536"/>
              <a:gd name="T15" fmla="*/ 0 w 198"/>
              <a:gd name="T16" fmla="*/ 0 h 915"/>
              <a:gd name="T17" fmla="*/ 198 w 198"/>
              <a:gd name="T18" fmla="*/ 915 h 915"/>
            </a:gdLst>
            <a:ahLst/>
            <a:cxnLst>
              <a:cxn ang="T10">
                <a:pos x="T0" y="T1"/>
              </a:cxn>
              <a:cxn ang="T11">
                <a:pos x="T2" y="T3"/>
              </a:cxn>
              <a:cxn ang="T12">
                <a:pos x="T4" y="T5"/>
              </a:cxn>
              <a:cxn ang="T13">
                <a:pos x="T6" y="T7"/>
              </a:cxn>
              <a:cxn ang="T14">
                <a:pos x="T8" y="T9"/>
              </a:cxn>
            </a:cxnLst>
            <a:rect l="T15" t="T16" r="T17" b="T18"/>
            <a:pathLst>
              <a:path w="198" h="915">
                <a:moveTo>
                  <a:pt x="198" y="123"/>
                </a:moveTo>
                <a:lnTo>
                  <a:pt x="198" y="0"/>
                </a:lnTo>
                <a:lnTo>
                  <a:pt x="0" y="462"/>
                </a:lnTo>
                <a:lnTo>
                  <a:pt x="195" y="915"/>
                </a:lnTo>
                <a:lnTo>
                  <a:pt x="195" y="780"/>
                </a:lnTo>
              </a:path>
            </a:pathLst>
          </a:custGeom>
          <a:solidFill>
            <a:schemeClr val="bg1"/>
          </a:solidFill>
          <a:ln w="6350">
            <a:solidFill>
              <a:schemeClr val="tx1"/>
            </a:solidFill>
            <a:round/>
            <a:headEnd/>
            <a:tailEnd/>
          </a:ln>
        </p:spPr>
        <p:txBody>
          <a:bodyPr wrap="none" lIns="0" tIns="0" rIns="0" bIns="0" anchor="ctr">
            <a:spAutoFit/>
          </a:bodyPr>
          <a:lstStyle/>
          <a:p>
            <a:endParaRPr lang="zh-CN" altLang="en-US"/>
          </a:p>
        </p:txBody>
      </p:sp>
      <p:sp>
        <p:nvSpPr>
          <p:cNvPr id="38923" name="Freeform 11"/>
          <p:cNvSpPr>
            <a:spLocks/>
          </p:cNvSpPr>
          <p:nvPr/>
        </p:nvSpPr>
        <p:spPr bwMode="auto">
          <a:xfrm rot="-3610920">
            <a:off x="5250656" y="3602832"/>
            <a:ext cx="314325" cy="1452562"/>
          </a:xfrm>
          <a:custGeom>
            <a:avLst/>
            <a:gdLst>
              <a:gd name="T0" fmla="*/ 2147483647 w 198"/>
              <a:gd name="T1" fmla="*/ 2147483647 h 915"/>
              <a:gd name="T2" fmla="*/ 2147483647 w 198"/>
              <a:gd name="T3" fmla="*/ 0 h 915"/>
              <a:gd name="T4" fmla="*/ 0 w 198"/>
              <a:gd name="T5" fmla="*/ 2147483647 h 915"/>
              <a:gd name="T6" fmla="*/ 2147483647 w 198"/>
              <a:gd name="T7" fmla="*/ 2147483647 h 915"/>
              <a:gd name="T8" fmla="*/ 2147483647 w 198"/>
              <a:gd name="T9" fmla="*/ 2147483647 h 915"/>
              <a:gd name="T10" fmla="*/ 0 60000 65536"/>
              <a:gd name="T11" fmla="*/ 0 60000 65536"/>
              <a:gd name="T12" fmla="*/ 0 60000 65536"/>
              <a:gd name="T13" fmla="*/ 0 60000 65536"/>
              <a:gd name="T14" fmla="*/ 0 60000 65536"/>
              <a:gd name="T15" fmla="*/ 0 w 198"/>
              <a:gd name="T16" fmla="*/ 0 h 915"/>
              <a:gd name="T17" fmla="*/ 198 w 198"/>
              <a:gd name="T18" fmla="*/ 915 h 915"/>
            </a:gdLst>
            <a:ahLst/>
            <a:cxnLst>
              <a:cxn ang="T10">
                <a:pos x="T0" y="T1"/>
              </a:cxn>
              <a:cxn ang="T11">
                <a:pos x="T2" y="T3"/>
              </a:cxn>
              <a:cxn ang="T12">
                <a:pos x="T4" y="T5"/>
              </a:cxn>
              <a:cxn ang="T13">
                <a:pos x="T6" y="T7"/>
              </a:cxn>
              <a:cxn ang="T14">
                <a:pos x="T8" y="T9"/>
              </a:cxn>
            </a:cxnLst>
            <a:rect l="T15" t="T16" r="T17" b="T18"/>
            <a:pathLst>
              <a:path w="198" h="915">
                <a:moveTo>
                  <a:pt x="198" y="123"/>
                </a:moveTo>
                <a:lnTo>
                  <a:pt x="198" y="0"/>
                </a:lnTo>
                <a:lnTo>
                  <a:pt x="0" y="462"/>
                </a:lnTo>
                <a:lnTo>
                  <a:pt x="195" y="915"/>
                </a:lnTo>
                <a:lnTo>
                  <a:pt x="195" y="780"/>
                </a:lnTo>
              </a:path>
            </a:pathLst>
          </a:custGeom>
          <a:solidFill>
            <a:schemeClr val="bg1"/>
          </a:solidFill>
          <a:ln w="6350">
            <a:solidFill>
              <a:schemeClr val="tx1"/>
            </a:solidFill>
            <a:round/>
            <a:headEnd/>
            <a:tailEnd/>
          </a:ln>
        </p:spPr>
        <p:txBody>
          <a:bodyPr wrap="none" lIns="0" tIns="0" rIns="0" bIns="0" anchor="ctr">
            <a:spAutoFit/>
          </a:bodyPr>
          <a:lstStyle/>
          <a:p>
            <a:endParaRPr lang="zh-CN" altLang="en-US"/>
          </a:p>
        </p:txBody>
      </p:sp>
      <p:sp>
        <p:nvSpPr>
          <p:cNvPr id="38924" name="Text Box 12"/>
          <p:cNvSpPr txBox="1">
            <a:spLocks noChangeArrowheads="1"/>
          </p:cNvSpPr>
          <p:nvPr/>
        </p:nvSpPr>
        <p:spPr bwMode="auto">
          <a:xfrm>
            <a:off x="2714625" y="2509838"/>
            <a:ext cx="1428750" cy="276225"/>
          </a:xfrm>
          <a:prstGeom prst="rect">
            <a:avLst/>
          </a:prstGeom>
          <a:noFill/>
          <a:ln w="6350">
            <a:noFill/>
            <a:miter lim="800000"/>
            <a:headEnd/>
            <a:tailEnd/>
          </a:ln>
        </p:spPr>
        <p:txBody>
          <a:bodyPr lIns="0" tIns="0" rIns="0" bIns="0" anchor="ctr">
            <a:spAutoFit/>
          </a:bodyPr>
          <a:lstStyle/>
          <a:p>
            <a:pPr eaLnBrk="0" hangingPunct="0"/>
            <a:r>
              <a:rPr lang="zh-CN" altLang="en-US" dirty="0">
                <a:latin typeface="华文新魏" pitchFamily="2" charset="-122"/>
                <a:ea typeface="华文新魏" pitchFamily="2" charset="-122"/>
              </a:rPr>
              <a:t>一年定期保险</a:t>
            </a:r>
          </a:p>
        </p:txBody>
      </p:sp>
      <p:sp>
        <p:nvSpPr>
          <p:cNvPr id="38925" name="Text Box 13"/>
          <p:cNvSpPr txBox="1">
            <a:spLocks noChangeArrowheads="1"/>
          </p:cNvSpPr>
          <p:nvPr/>
        </p:nvSpPr>
        <p:spPr bwMode="auto">
          <a:xfrm>
            <a:off x="4500563" y="2500313"/>
            <a:ext cx="1500187" cy="276225"/>
          </a:xfrm>
          <a:prstGeom prst="rect">
            <a:avLst/>
          </a:prstGeom>
          <a:noFill/>
          <a:ln w="6350">
            <a:noFill/>
            <a:miter lim="800000"/>
            <a:headEnd/>
            <a:tailEnd/>
          </a:ln>
        </p:spPr>
        <p:txBody>
          <a:bodyPr lIns="0" tIns="0" rIns="0" bIns="0" anchor="ctr">
            <a:spAutoFit/>
          </a:bodyPr>
          <a:lstStyle/>
          <a:p>
            <a:pPr eaLnBrk="0" hangingPunct="0"/>
            <a:r>
              <a:rPr lang="zh-CN" altLang="en-US">
                <a:latin typeface="华文新魏" pitchFamily="2" charset="-122"/>
                <a:ea typeface="华文新魏" pitchFamily="2" charset="-122"/>
              </a:rPr>
              <a:t>重大疾病保险</a:t>
            </a:r>
          </a:p>
        </p:txBody>
      </p:sp>
      <p:sp>
        <p:nvSpPr>
          <p:cNvPr id="38926" name="Text Box 12"/>
          <p:cNvSpPr txBox="1">
            <a:spLocks noChangeArrowheads="1"/>
          </p:cNvSpPr>
          <p:nvPr/>
        </p:nvSpPr>
        <p:spPr bwMode="auto">
          <a:xfrm>
            <a:off x="357188" y="2071688"/>
            <a:ext cx="2286000" cy="554037"/>
          </a:xfrm>
          <a:prstGeom prst="rect">
            <a:avLst/>
          </a:prstGeom>
          <a:noFill/>
          <a:ln w="6350">
            <a:noFill/>
            <a:miter lim="800000"/>
            <a:headEnd/>
            <a:tailEnd/>
          </a:ln>
        </p:spPr>
        <p:txBody>
          <a:bodyPr lIns="0" tIns="0" rIns="0" bIns="0" anchor="ctr">
            <a:spAutoFit/>
          </a:bodyPr>
          <a:lstStyle/>
          <a:p>
            <a:pPr eaLnBrk="0" hangingPunct="0"/>
            <a:r>
              <a:rPr lang="zh-CN" altLang="en-US" dirty="0">
                <a:latin typeface="幼圆" pitchFamily="49" charset="-122"/>
                <a:ea typeface="幼圆" pitchFamily="49" charset="-122"/>
              </a:rPr>
              <a:t>疾病身故或者意外事故身亡赔付</a:t>
            </a:r>
            <a:r>
              <a:rPr lang="en-US" altLang="zh-CN" dirty="0">
                <a:latin typeface="幼圆" pitchFamily="49" charset="-122"/>
                <a:ea typeface="幼圆" pitchFamily="49" charset="-122"/>
              </a:rPr>
              <a:t>20</a:t>
            </a:r>
            <a:r>
              <a:rPr lang="zh-CN" altLang="en-US" dirty="0">
                <a:latin typeface="幼圆" pitchFamily="49" charset="-122"/>
                <a:ea typeface="幼圆" pitchFamily="49" charset="-122"/>
              </a:rPr>
              <a:t>万元</a:t>
            </a:r>
          </a:p>
        </p:txBody>
      </p:sp>
      <p:sp>
        <p:nvSpPr>
          <p:cNvPr id="38927" name="Text Box 12"/>
          <p:cNvSpPr txBox="1">
            <a:spLocks noChangeArrowheads="1"/>
          </p:cNvSpPr>
          <p:nvPr/>
        </p:nvSpPr>
        <p:spPr bwMode="auto">
          <a:xfrm>
            <a:off x="357188" y="5572125"/>
            <a:ext cx="8286750" cy="1108075"/>
          </a:xfrm>
          <a:prstGeom prst="rect">
            <a:avLst/>
          </a:prstGeom>
          <a:noFill/>
          <a:ln w="6350">
            <a:noFill/>
            <a:miter lim="800000"/>
            <a:headEnd/>
            <a:tailEnd/>
          </a:ln>
        </p:spPr>
        <p:txBody>
          <a:bodyPr lIns="0" tIns="0" rIns="0" bIns="0" anchor="ctr">
            <a:spAutoFit/>
          </a:bodyPr>
          <a:lstStyle/>
          <a:p>
            <a:pPr eaLnBrk="0" hangingPunct="0"/>
            <a:r>
              <a:rPr lang="zh-CN" altLang="en-US" dirty="0">
                <a:latin typeface="幼圆" pitchFamily="49" charset="-122"/>
                <a:ea typeface="幼圆" pitchFamily="49" charset="-122"/>
              </a:rPr>
              <a:t>意外伤害或自保险合同生效之日起</a:t>
            </a:r>
            <a:r>
              <a:rPr lang="en-US" altLang="zh-CN" dirty="0">
                <a:latin typeface="幼圆" pitchFamily="49" charset="-122"/>
                <a:ea typeface="幼圆" pitchFamily="49" charset="-122"/>
              </a:rPr>
              <a:t>30</a:t>
            </a:r>
            <a:r>
              <a:rPr lang="zh-CN" altLang="en-US" dirty="0">
                <a:latin typeface="幼圆" pitchFamily="49" charset="-122"/>
                <a:ea typeface="幼圆" pitchFamily="49" charset="-122"/>
              </a:rPr>
              <a:t>天后（续保无此限制）在指定或认可的医院住院治疗，被保险人所支出的、符合当地医疗保险主管部门规定可报销的医疗费用中个人支付部分（</a:t>
            </a:r>
            <a:r>
              <a:rPr lang="en-US" altLang="zh-CN" dirty="0">
                <a:latin typeface="幼圆" pitchFamily="49" charset="-122"/>
                <a:ea typeface="幼圆" pitchFamily="49" charset="-122"/>
              </a:rPr>
              <a:t>20%</a:t>
            </a:r>
            <a:r>
              <a:rPr lang="zh-CN" altLang="en-US" dirty="0">
                <a:latin typeface="幼圆" pitchFamily="49" charset="-122"/>
                <a:ea typeface="幼圆" pitchFamily="49" charset="-122"/>
              </a:rPr>
              <a:t>），保险公司在保险金额范围内</a:t>
            </a:r>
            <a:r>
              <a:rPr lang="en-US" altLang="zh-CN" dirty="0">
                <a:latin typeface="幼圆" pitchFamily="49" charset="-122"/>
                <a:ea typeface="幼圆" pitchFamily="49" charset="-122"/>
              </a:rPr>
              <a:t>100%</a:t>
            </a:r>
            <a:r>
              <a:rPr lang="zh-CN" altLang="en-US" dirty="0">
                <a:latin typeface="幼圆" pitchFamily="49" charset="-122"/>
                <a:ea typeface="幼圆" pitchFamily="49" charset="-122"/>
              </a:rPr>
              <a:t>给付。最高保险金额为每个学生</a:t>
            </a:r>
            <a:r>
              <a:rPr lang="en-US" altLang="zh-CN" dirty="0">
                <a:latin typeface="幼圆" pitchFamily="49" charset="-122"/>
                <a:ea typeface="幼圆" pitchFamily="49" charset="-122"/>
              </a:rPr>
              <a:t>10</a:t>
            </a:r>
            <a:r>
              <a:rPr lang="zh-CN" altLang="en-US" dirty="0">
                <a:latin typeface="幼圆" pitchFamily="49" charset="-122"/>
                <a:ea typeface="幼圆" pitchFamily="49" charset="-122"/>
              </a:rPr>
              <a:t>万元。</a:t>
            </a:r>
          </a:p>
        </p:txBody>
      </p:sp>
      <p:sp>
        <p:nvSpPr>
          <p:cNvPr id="38928" name="矩形 16"/>
          <p:cNvSpPr>
            <a:spLocks noChangeArrowheads="1"/>
          </p:cNvSpPr>
          <p:nvPr/>
        </p:nvSpPr>
        <p:spPr bwMode="auto">
          <a:xfrm>
            <a:off x="6357938" y="1714500"/>
            <a:ext cx="2357437" cy="2032000"/>
          </a:xfrm>
          <a:prstGeom prst="rect">
            <a:avLst/>
          </a:prstGeom>
          <a:noFill/>
          <a:ln w="9525">
            <a:noFill/>
            <a:miter lim="800000"/>
            <a:headEnd/>
            <a:tailEnd/>
          </a:ln>
        </p:spPr>
        <p:txBody>
          <a:bodyPr>
            <a:spAutoFit/>
          </a:bodyPr>
          <a:lstStyle/>
          <a:p>
            <a:r>
              <a:rPr lang="zh-CN" altLang="en-US" dirty="0">
                <a:latin typeface="幼圆" pitchFamily="49" charset="-122"/>
                <a:ea typeface="幼圆" pitchFamily="49" charset="-122"/>
              </a:rPr>
              <a:t>自合同生效之日起</a:t>
            </a:r>
            <a:r>
              <a:rPr lang="en-US" altLang="zh-CN" dirty="0">
                <a:latin typeface="幼圆" pitchFamily="49" charset="-122"/>
                <a:ea typeface="幼圆" pitchFamily="49" charset="-122"/>
              </a:rPr>
              <a:t>30</a:t>
            </a:r>
            <a:r>
              <a:rPr lang="zh-CN" altLang="en-US" dirty="0">
                <a:latin typeface="幼圆" pitchFamily="49" charset="-122"/>
                <a:ea typeface="幼圆" pitchFamily="49" charset="-122"/>
              </a:rPr>
              <a:t>天后，学生经保险公司指定或认可的医疗机构确诊，初次罹患合同所</a:t>
            </a:r>
            <a:r>
              <a:rPr lang="zh-CN" altLang="en-US" dirty="0" smtClean="0">
                <a:latin typeface="幼圆" pitchFamily="49" charset="-122"/>
                <a:ea typeface="幼圆" pitchFamily="49" charset="-122"/>
              </a:rPr>
              <a:t>指</a:t>
            </a:r>
            <a:r>
              <a:rPr lang="en-US" altLang="zh-CN" dirty="0" smtClean="0">
                <a:latin typeface="幼圆" pitchFamily="49" charset="-122"/>
                <a:ea typeface="幼圆" pitchFamily="49" charset="-122"/>
              </a:rPr>
              <a:t>25</a:t>
            </a:r>
            <a:r>
              <a:rPr lang="zh-CN" altLang="en-US" dirty="0" smtClean="0">
                <a:latin typeface="幼圆" pitchFamily="49" charset="-122"/>
                <a:ea typeface="幼圆" pitchFamily="49" charset="-122"/>
              </a:rPr>
              <a:t>种</a:t>
            </a:r>
            <a:r>
              <a:rPr lang="zh-CN" altLang="en-US" dirty="0">
                <a:latin typeface="幼圆" pitchFamily="49" charset="-122"/>
                <a:ea typeface="幼圆" pitchFamily="49" charset="-122"/>
              </a:rPr>
              <a:t>重大疾病，保险公司给付重大疾病保险金</a:t>
            </a:r>
            <a:r>
              <a:rPr lang="en-US" altLang="zh-CN" dirty="0">
                <a:latin typeface="幼圆" pitchFamily="49" charset="-122"/>
                <a:ea typeface="幼圆" pitchFamily="49" charset="-122"/>
              </a:rPr>
              <a:t>10</a:t>
            </a:r>
            <a:r>
              <a:rPr lang="zh-CN" altLang="en-US" dirty="0">
                <a:latin typeface="幼圆" pitchFamily="49" charset="-122"/>
                <a:ea typeface="幼圆" pitchFamily="49" charset="-122"/>
              </a:rPr>
              <a:t>万元</a:t>
            </a:r>
          </a:p>
        </p:txBody>
      </p:sp>
    </p:spTree>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标题 1"/>
          <p:cNvSpPr>
            <a:spLocks noGrp="1"/>
          </p:cNvSpPr>
          <p:nvPr>
            <p:ph type="title"/>
          </p:nvPr>
        </p:nvSpPr>
        <p:spPr>
          <a:xfrm>
            <a:off x="357158" y="1412776"/>
            <a:ext cx="8229600" cy="1143000"/>
          </a:xfrm>
        </p:spPr>
        <p:txBody>
          <a:bodyPr/>
          <a:lstStyle/>
          <a:p>
            <a:r>
              <a:rPr lang="en-US" altLang="zh-CN" sz="3200" dirty="0"/>
              <a:t>3</a:t>
            </a:r>
            <a:r>
              <a:rPr lang="en-US" altLang="zh-CN" sz="3200" dirty="0" smtClean="0"/>
              <a:t>.</a:t>
            </a:r>
            <a:r>
              <a:rPr lang="zh-CN" altLang="en-US" sz="3200" dirty="0" smtClean="0"/>
              <a:t>理赔程序</a:t>
            </a:r>
            <a:r>
              <a:rPr lang="en-US" altLang="zh-CN" sz="3200" dirty="0" smtClean="0"/>
              <a:t>—</a:t>
            </a:r>
            <a:r>
              <a:rPr lang="zh-CN" altLang="en-US" sz="3200" dirty="0" smtClean="0"/>
              <a:t>（</a:t>
            </a:r>
            <a:r>
              <a:rPr lang="en-US" altLang="zh-CN" sz="3200" dirty="0" smtClean="0"/>
              <a:t>1</a:t>
            </a:r>
            <a:r>
              <a:rPr lang="zh-CN" altLang="en-US" sz="3200" dirty="0" smtClean="0"/>
              <a:t>）住院医疗</a:t>
            </a:r>
          </a:p>
        </p:txBody>
      </p:sp>
      <p:graphicFrame>
        <p:nvGraphicFramePr>
          <p:cNvPr id="5" name="图示 4"/>
          <p:cNvGraphicFramePr/>
          <p:nvPr>
            <p:extLst>
              <p:ext uri="{D42A27DB-BD31-4B8C-83A1-F6EECF244321}">
                <p14:modId xmlns:p14="http://schemas.microsoft.com/office/powerpoint/2010/main" val="2269512492"/>
              </p:ext>
            </p:extLst>
          </p:nvPr>
        </p:nvGraphicFramePr>
        <p:xfrm>
          <a:off x="1071538" y="2026460"/>
          <a:ext cx="7262842" cy="47149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标题 1"/>
          <p:cNvSpPr>
            <a:spLocks noGrp="1"/>
          </p:cNvSpPr>
          <p:nvPr>
            <p:ph type="title"/>
          </p:nvPr>
        </p:nvSpPr>
        <p:spPr>
          <a:xfrm>
            <a:off x="323528" y="1565920"/>
            <a:ext cx="8229600" cy="1143000"/>
          </a:xfrm>
        </p:spPr>
        <p:txBody>
          <a:bodyPr/>
          <a:lstStyle/>
          <a:p>
            <a:r>
              <a:rPr lang="en-US" altLang="zh-CN" sz="3200" dirty="0"/>
              <a:t>3</a:t>
            </a:r>
            <a:r>
              <a:rPr lang="en-US" altLang="zh-CN" sz="3200" dirty="0" smtClean="0"/>
              <a:t>.</a:t>
            </a:r>
            <a:r>
              <a:rPr lang="zh-CN" altLang="en-US" sz="3200" dirty="0" smtClean="0"/>
              <a:t>理赔程序</a:t>
            </a:r>
            <a:r>
              <a:rPr lang="en-US" altLang="zh-CN" sz="3200" dirty="0" smtClean="0"/>
              <a:t>—</a:t>
            </a:r>
            <a:r>
              <a:rPr lang="zh-CN" altLang="en-US" sz="3200" dirty="0" smtClean="0"/>
              <a:t>（</a:t>
            </a:r>
            <a:r>
              <a:rPr lang="en-US" altLang="zh-CN" sz="3200" dirty="0" smtClean="0"/>
              <a:t>1</a:t>
            </a:r>
            <a:r>
              <a:rPr lang="zh-CN" altLang="en-US" sz="3200" dirty="0" smtClean="0"/>
              <a:t>）住院医疗</a:t>
            </a:r>
          </a:p>
        </p:txBody>
      </p:sp>
      <p:sp>
        <p:nvSpPr>
          <p:cNvPr id="3" name="内容占位符 2"/>
          <p:cNvSpPr>
            <a:spLocks noGrp="1"/>
          </p:cNvSpPr>
          <p:nvPr>
            <p:ph idx="1"/>
          </p:nvPr>
        </p:nvSpPr>
        <p:spPr>
          <a:xfrm>
            <a:off x="457200" y="2503437"/>
            <a:ext cx="8291264" cy="3661867"/>
          </a:xfrm>
        </p:spPr>
        <p:txBody>
          <a:bodyPr/>
          <a:lstStyle/>
          <a:p>
            <a:pPr hangingPunct="1">
              <a:lnSpc>
                <a:spcPct val="150000"/>
              </a:lnSpc>
              <a:buFont typeface="Wingdings" pitchFamily="2" charset="2"/>
              <a:buChar char="ü"/>
              <a:defRPr/>
            </a:pPr>
            <a:r>
              <a:rPr lang="zh-CN" altLang="en-US" sz="2400" dirty="0" smtClean="0">
                <a:latin typeface="+mj-ea"/>
                <a:ea typeface="+mj-ea"/>
              </a:rPr>
              <a:t>住院医疗保险金的申领需准备</a:t>
            </a:r>
            <a:r>
              <a:rPr lang="zh-CN" altLang="en-US" sz="2000" dirty="0" smtClean="0">
                <a:latin typeface="+mj-ea"/>
                <a:ea typeface="+mj-ea"/>
              </a:rPr>
              <a:t>：</a:t>
            </a:r>
            <a:endParaRPr lang="en-US" altLang="zh-CN" sz="2000" dirty="0" smtClean="0">
              <a:latin typeface="+mj-ea"/>
              <a:ea typeface="+mj-ea"/>
            </a:endParaRPr>
          </a:p>
          <a:p>
            <a:pPr hangingPunct="1">
              <a:lnSpc>
                <a:spcPct val="150000"/>
              </a:lnSpc>
              <a:buFont typeface="Wingdings" pitchFamily="2" charset="2"/>
              <a:buNone/>
              <a:defRPr/>
            </a:pPr>
            <a:r>
              <a:rPr lang="zh-CN" altLang="en-US" sz="2000" b="0" dirty="0" smtClean="0">
                <a:latin typeface="华文新魏" pitchFamily="2" charset="-122"/>
                <a:ea typeface="华文新魏" pitchFamily="2" charset="-122"/>
              </a:rPr>
              <a:t>    </a:t>
            </a:r>
            <a:r>
              <a:rPr lang="zh-CN" altLang="en-US" sz="2000" b="0" dirty="0" smtClean="0">
                <a:latin typeface="幼圆" pitchFamily="49" charset="-122"/>
                <a:ea typeface="幼圆" pitchFamily="49" charset="-122"/>
              </a:rPr>
              <a:t>（1）填写理赔申请表</a:t>
            </a:r>
            <a:endParaRPr lang="en-US" altLang="zh-CN" sz="2000" b="0" dirty="0" smtClean="0">
              <a:latin typeface="幼圆" pitchFamily="49" charset="-122"/>
              <a:ea typeface="幼圆" pitchFamily="49" charset="-122"/>
            </a:endParaRPr>
          </a:p>
          <a:p>
            <a:pPr hangingPunct="1">
              <a:lnSpc>
                <a:spcPct val="150000"/>
              </a:lnSpc>
              <a:buFont typeface="Wingdings" pitchFamily="2" charset="2"/>
              <a:buNone/>
              <a:defRPr/>
            </a:pPr>
            <a:r>
              <a:rPr lang="en-US" altLang="zh-CN" sz="2000" dirty="0">
                <a:latin typeface="幼圆" pitchFamily="49" charset="-122"/>
                <a:ea typeface="幼圆" pitchFamily="49" charset="-122"/>
              </a:rPr>
              <a:t>  </a:t>
            </a:r>
            <a:r>
              <a:rPr lang="zh-CN" altLang="en-US" sz="2000" dirty="0" smtClean="0">
                <a:latin typeface="幼圆" pitchFamily="49" charset="-122"/>
                <a:ea typeface="幼圆" pitchFamily="49" charset="-122"/>
              </a:rPr>
              <a:t>（</a:t>
            </a:r>
            <a:r>
              <a:rPr lang="en-US" altLang="zh-CN" sz="2000" dirty="0">
                <a:latin typeface="幼圆" pitchFamily="49" charset="-122"/>
                <a:ea typeface="幼圆" pitchFamily="49" charset="-122"/>
              </a:rPr>
              <a:t>2</a:t>
            </a:r>
            <a:r>
              <a:rPr lang="zh-CN" altLang="en-US" sz="2000" dirty="0">
                <a:latin typeface="幼圆" pitchFamily="49" charset="-122"/>
                <a:ea typeface="幼圆" pitchFamily="49" charset="-122"/>
              </a:rPr>
              <a:t>）</a:t>
            </a:r>
            <a:r>
              <a:rPr lang="zh-CN" altLang="en-US" sz="2000" dirty="0" smtClean="0">
                <a:latin typeface="幼圆" pitchFamily="49" charset="-122"/>
                <a:ea typeface="幼圆" pitchFamily="49" charset="-122"/>
              </a:rPr>
              <a:t>学生证、身份证及</a:t>
            </a:r>
            <a:r>
              <a:rPr lang="zh-CN" altLang="en-US" sz="2000" dirty="0">
                <a:latin typeface="幼圆" pitchFamily="49" charset="-122"/>
                <a:ea typeface="幼圆" pitchFamily="49" charset="-122"/>
              </a:rPr>
              <a:t>银行卡复印件</a:t>
            </a:r>
            <a:endParaRPr lang="en-US" altLang="zh-CN" sz="2000" b="0" dirty="0" smtClean="0">
              <a:latin typeface="幼圆" pitchFamily="49" charset="-122"/>
              <a:ea typeface="幼圆" pitchFamily="49" charset="-122"/>
            </a:endParaRPr>
          </a:p>
          <a:p>
            <a:pPr hangingPunct="1">
              <a:lnSpc>
                <a:spcPct val="150000"/>
              </a:lnSpc>
              <a:buFont typeface="Wingdings" pitchFamily="2" charset="2"/>
              <a:buNone/>
              <a:defRPr/>
            </a:pPr>
            <a:r>
              <a:rPr lang="zh-CN" altLang="en-US" sz="2000" b="0" dirty="0" smtClean="0">
                <a:latin typeface="幼圆" pitchFamily="49" charset="-122"/>
                <a:ea typeface="幼圆" pitchFamily="49" charset="-122"/>
              </a:rPr>
              <a:t>  （</a:t>
            </a:r>
            <a:r>
              <a:rPr lang="en-US" altLang="zh-CN" sz="2000" dirty="0">
                <a:latin typeface="幼圆" pitchFamily="49" charset="-122"/>
                <a:ea typeface="幼圆" pitchFamily="49" charset="-122"/>
              </a:rPr>
              <a:t>3</a:t>
            </a:r>
            <a:r>
              <a:rPr lang="zh-CN" altLang="en-US" sz="2000" b="0" dirty="0" smtClean="0">
                <a:latin typeface="幼圆" pitchFamily="49" charset="-122"/>
                <a:ea typeface="幼圆" pitchFamily="49" charset="-122"/>
              </a:rPr>
              <a:t>）出院小结、疾病诊断证明书、处方、病历及医疗费原始收据</a:t>
            </a:r>
            <a:endParaRPr lang="en-US" altLang="zh-CN" sz="2000" b="0" dirty="0" smtClean="0">
              <a:latin typeface="幼圆" pitchFamily="49" charset="-122"/>
              <a:ea typeface="幼圆" pitchFamily="49" charset="-122"/>
            </a:endParaRPr>
          </a:p>
          <a:p>
            <a:pPr hangingPunct="1">
              <a:lnSpc>
                <a:spcPct val="150000"/>
              </a:lnSpc>
              <a:buFont typeface="Wingdings" pitchFamily="2" charset="2"/>
              <a:buNone/>
              <a:defRPr/>
            </a:pPr>
            <a:r>
              <a:rPr lang="zh-CN" altLang="en-US" sz="2000" b="0" dirty="0" smtClean="0">
                <a:latin typeface="幼圆" pitchFamily="49" charset="-122"/>
                <a:ea typeface="幼圆" pitchFamily="49" charset="-122"/>
              </a:rPr>
              <a:t>  （</a:t>
            </a:r>
            <a:r>
              <a:rPr lang="en-US" altLang="zh-CN" sz="2000" dirty="0">
                <a:latin typeface="幼圆" pitchFamily="49" charset="-122"/>
                <a:ea typeface="幼圆" pitchFamily="49" charset="-122"/>
              </a:rPr>
              <a:t>4</a:t>
            </a:r>
            <a:r>
              <a:rPr lang="zh-CN" altLang="en-US" sz="2000" b="0" dirty="0" smtClean="0">
                <a:latin typeface="幼圆" pitchFamily="49" charset="-122"/>
                <a:ea typeface="幼圆" pitchFamily="49" charset="-122"/>
              </a:rPr>
              <a:t>）病历、病理、血液或淋巴检验报告</a:t>
            </a:r>
          </a:p>
          <a:p>
            <a:pPr hangingPunct="1">
              <a:lnSpc>
                <a:spcPct val="150000"/>
              </a:lnSpc>
              <a:buFont typeface="Wingdings" pitchFamily="2" charset="2"/>
              <a:buNone/>
              <a:defRPr/>
            </a:pPr>
            <a:r>
              <a:rPr lang="zh-CN" altLang="en-US" sz="2000" b="0" dirty="0" smtClean="0">
                <a:latin typeface="幼圆" pitchFamily="49" charset="-122"/>
                <a:ea typeface="幼圆" pitchFamily="49" charset="-122"/>
              </a:rPr>
              <a:t>  （</a:t>
            </a:r>
            <a:r>
              <a:rPr lang="en-US" altLang="zh-CN" sz="2000" b="0" dirty="0" smtClean="0">
                <a:latin typeface="幼圆" pitchFamily="49" charset="-122"/>
                <a:ea typeface="幼圆" pitchFamily="49" charset="-122"/>
              </a:rPr>
              <a:t>5</a:t>
            </a:r>
            <a:r>
              <a:rPr lang="zh-CN" altLang="en-US" sz="2000" b="0" dirty="0" smtClean="0">
                <a:latin typeface="幼圆" pitchFamily="49" charset="-122"/>
                <a:ea typeface="幼圆" pitchFamily="49" charset="-122"/>
              </a:rPr>
              <a:t>）认为必要的与确认保险事故的性质、原因有关的其它证明和资料</a:t>
            </a:r>
          </a:p>
          <a:p>
            <a:pPr>
              <a:buFont typeface="Wingdings" pitchFamily="2" charset="2"/>
              <a:buNone/>
              <a:defRPr/>
            </a:pP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heel(1)">
                                      <p:cBhvr>
                                        <p:cTn id="10" dur="2000"/>
                                        <p:tgtEl>
                                          <p:spTgt spid="3">
                                            <p:txEl>
                                              <p:pRg st="1" end="1"/>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heel(1)">
                                      <p:cBhvr>
                                        <p:cTn id="13" dur="2000"/>
                                        <p:tgtEl>
                                          <p:spTgt spid="3">
                                            <p:txEl>
                                              <p:pRg st="2" end="2"/>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heel(1)">
                                      <p:cBhvr>
                                        <p:cTn id="16" dur="2000"/>
                                        <p:tgtEl>
                                          <p:spTgt spid="3">
                                            <p:txEl>
                                              <p:pRg st="3" end="3"/>
                                            </p:txEl>
                                          </p:spTgt>
                                        </p:tgtEl>
                                      </p:cBhvr>
                                    </p:animEffect>
                                  </p:childTnLst>
                                </p:cTn>
                              </p:par>
                              <p:par>
                                <p:cTn id="17" presetID="21" presetClass="entr" presetSubtype="1"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heel(1)">
                                      <p:cBhvr>
                                        <p:cTn id="19" dur="2000"/>
                                        <p:tgtEl>
                                          <p:spTgt spid="3">
                                            <p:txEl>
                                              <p:pRg st="4" end="4"/>
                                            </p:txEl>
                                          </p:spTgt>
                                        </p:tgtEl>
                                      </p:cBhvr>
                                    </p:animEffect>
                                  </p:childTnLst>
                                </p:cTn>
                              </p:par>
                              <p:par>
                                <p:cTn id="20" presetID="21" presetClass="entr" presetSubtype="1"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heel(1)">
                                      <p:cBhvr>
                                        <p:cTn id="2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标题 1"/>
          <p:cNvSpPr>
            <a:spLocks noGrp="1"/>
          </p:cNvSpPr>
          <p:nvPr>
            <p:ph type="title"/>
          </p:nvPr>
        </p:nvSpPr>
        <p:spPr>
          <a:xfrm>
            <a:off x="3419872" y="557808"/>
            <a:ext cx="8072494" cy="1143000"/>
          </a:xfrm>
        </p:spPr>
        <p:txBody>
          <a:bodyPr/>
          <a:lstStyle/>
          <a:p>
            <a:r>
              <a:rPr lang="zh-CN" altLang="en-US" sz="2800" dirty="0" smtClean="0">
                <a:solidFill>
                  <a:schemeClr val="bg1"/>
                </a:solidFill>
              </a:rPr>
              <a:t>附：理赔申请表</a:t>
            </a:r>
          </a:p>
        </p:txBody>
      </p:sp>
      <p:pic>
        <p:nvPicPr>
          <p:cNvPr id="4" name="图片 3" descr="飞信截屏未命名.png"/>
          <p:cNvPicPr>
            <a:picLocks noChangeAspect="1"/>
          </p:cNvPicPr>
          <p:nvPr/>
        </p:nvPicPr>
        <p:blipFill>
          <a:blip r:embed="rId2"/>
          <a:stretch>
            <a:fillRect/>
          </a:stretch>
        </p:blipFill>
        <p:spPr>
          <a:xfrm>
            <a:off x="928662" y="1643050"/>
            <a:ext cx="7115175" cy="4829175"/>
          </a:xfrm>
          <a:prstGeom prst="rect">
            <a:avLst/>
          </a:prstGeom>
          <a:ln>
            <a:noFill/>
          </a:ln>
          <a:effectLst>
            <a:softEdge rad="112500"/>
          </a:effectLst>
        </p:spPr>
      </p:pic>
    </p:spTree>
    <p:extLst>
      <p:ext uri="{BB962C8B-B14F-4D97-AF65-F5344CB8AC3E}">
        <p14:creationId xmlns:p14="http://schemas.microsoft.com/office/powerpoint/2010/main" val="760224283"/>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标题 1"/>
          <p:cNvSpPr>
            <a:spLocks noGrp="1"/>
          </p:cNvSpPr>
          <p:nvPr>
            <p:ph type="title"/>
          </p:nvPr>
        </p:nvSpPr>
        <p:spPr>
          <a:xfrm>
            <a:off x="323528" y="1340768"/>
            <a:ext cx="8229600" cy="1143000"/>
          </a:xfrm>
        </p:spPr>
        <p:txBody>
          <a:bodyPr/>
          <a:lstStyle/>
          <a:p>
            <a:r>
              <a:rPr lang="en-US" altLang="zh-CN" sz="3200" dirty="0"/>
              <a:t>3</a:t>
            </a:r>
            <a:r>
              <a:rPr lang="en-US" altLang="zh-CN" sz="3200" dirty="0" smtClean="0"/>
              <a:t>.</a:t>
            </a:r>
            <a:r>
              <a:rPr lang="zh-CN" altLang="en-US" sz="3200" dirty="0" smtClean="0"/>
              <a:t>理赔程序</a:t>
            </a:r>
            <a:r>
              <a:rPr lang="en-US" altLang="zh-CN" sz="3200" dirty="0" smtClean="0"/>
              <a:t>—</a:t>
            </a:r>
            <a:r>
              <a:rPr lang="zh-CN" altLang="en-US" sz="3200" dirty="0" smtClean="0"/>
              <a:t>（</a:t>
            </a:r>
            <a:r>
              <a:rPr lang="en-US" altLang="zh-CN" sz="3200" dirty="0" smtClean="0"/>
              <a:t>2</a:t>
            </a:r>
            <a:r>
              <a:rPr lang="zh-CN" altLang="en-US" sz="3200" dirty="0" smtClean="0"/>
              <a:t>）重大疾病</a:t>
            </a:r>
          </a:p>
        </p:txBody>
      </p:sp>
      <p:sp>
        <p:nvSpPr>
          <p:cNvPr id="4" name="Rectangle 5"/>
          <p:cNvSpPr>
            <a:spLocks noChangeArrowheads="1"/>
          </p:cNvSpPr>
          <p:nvPr/>
        </p:nvSpPr>
        <p:spPr bwMode="auto">
          <a:xfrm>
            <a:off x="1666056" y="2518048"/>
            <a:ext cx="2133600" cy="45720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defRPr/>
            </a:pPr>
            <a:r>
              <a:rPr lang="zh-CN" altLang="en-US" b="1" dirty="0" smtClean="0">
                <a:solidFill>
                  <a:schemeClr val="tx1"/>
                </a:solidFill>
                <a:latin typeface="华文新魏" pitchFamily="2" charset="-122"/>
                <a:ea typeface="华文新魏" pitchFamily="2" charset="-122"/>
              </a:rPr>
              <a:t>填写</a:t>
            </a:r>
            <a:r>
              <a:rPr lang="zh-CN" altLang="en-US" b="1" dirty="0">
                <a:solidFill>
                  <a:schemeClr val="tx1"/>
                </a:solidFill>
                <a:latin typeface="华文新魏" pitchFamily="2" charset="-122"/>
                <a:ea typeface="华文新魏" pitchFamily="2" charset="-122"/>
              </a:rPr>
              <a:t>申请</a:t>
            </a:r>
          </a:p>
        </p:txBody>
      </p:sp>
      <p:sp>
        <p:nvSpPr>
          <p:cNvPr id="5" name="Rectangle 6"/>
          <p:cNvSpPr>
            <a:spLocks noChangeArrowheads="1"/>
          </p:cNvSpPr>
          <p:nvPr/>
        </p:nvSpPr>
        <p:spPr bwMode="auto">
          <a:xfrm>
            <a:off x="4714056" y="2060848"/>
            <a:ext cx="3581400" cy="137160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defRPr/>
            </a:pPr>
            <a:r>
              <a:rPr lang="zh-CN" altLang="en-US" b="1" dirty="0">
                <a:solidFill>
                  <a:schemeClr val="tx1"/>
                </a:solidFill>
                <a:latin typeface="华文新魏" pitchFamily="2" charset="-122"/>
                <a:ea typeface="华文新魏" pitchFamily="2" charset="-122"/>
              </a:rPr>
              <a:t>准备和提交相关材料：</a:t>
            </a:r>
          </a:p>
          <a:p>
            <a:pPr>
              <a:defRPr/>
            </a:pPr>
            <a:r>
              <a:rPr lang="zh-CN" altLang="en-US" dirty="0">
                <a:solidFill>
                  <a:schemeClr val="tx1"/>
                </a:solidFill>
                <a:latin typeface="华文新魏" pitchFamily="2" charset="-122"/>
                <a:ea typeface="华文新魏" pitchFamily="2" charset="-122"/>
              </a:rPr>
              <a:t>包括：初诊门诊病例、病理报告、</a:t>
            </a:r>
          </a:p>
          <a:p>
            <a:pPr>
              <a:defRPr/>
            </a:pPr>
            <a:r>
              <a:rPr lang="zh-CN" altLang="en-US" dirty="0">
                <a:solidFill>
                  <a:schemeClr val="tx1"/>
                </a:solidFill>
                <a:latin typeface="华文新魏" pitchFamily="2" charset="-122"/>
                <a:ea typeface="华文新魏" pitchFamily="2" charset="-122"/>
              </a:rPr>
              <a:t>重疾诊断书、住院病历</a:t>
            </a:r>
            <a:r>
              <a:rPr lang="zh-CN" altLang="en-US" dirty="0" smtClean="0">
                <a:solidFill>
                  <a:schemeClr val="tx1"/>
                </a:solidFill>
                <a:latin typeface="华文新魏" pitchFamily="2" charset="-122"/>
                <a:ea typeface="华文新魏" pitchFamily="2" charset="-122"/>
              </a:rPr>
              <a:t>、</a:t>
            </a:r>
            <a:endParaRPr lang="zh-CN" altLang="en-US" dirty="0">
              <a:solidFill>
                <a:schemeClr val="tx1"/>
              </a:solidFill>
              <a:latin typeface="华文新魏" pitchFamily="2" charset="-122"/>
              <a:ea typeface="华文新魏" pitchFamily="2" charset="-122"/>
            </a:endParaRPr>
          </a:p>
        </p:txBody>
      </p:sp>
      <p:sp>
        <p:nvSpPr>
          <p:cNvPr id="6" name="Rectangle 7"/>
          <p:cNvSpPr>
            <a:spLocks noChangeArrowheads="1"/>
          </p:cNvSpPr>
          <p:nvPr/>
        </p:nvSpPr>
        <p:spPr bwMode="auto">
          <a:xfrm>
            <a:off x="5095056" y="3965848"/>
            <a:ext cx="2819400" cy="631825"/>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defRPr/>
            </a:pPr>
            <a:r>
              <a:rPr lang="zh-CN" altLang="en-US" b="1">
                <a:solidFill>
                  <a:schemeClr val="tx1"/>
                </a:solidFill>
                <a:latin typeface="华文新魏" pitchFamily="2" charset="-122"/>
                <a:ea typeface="华文新魏" pitchFamily="2" charset="-122"/>
              </a:rPr>
              <a:t>学生工作部向保险公司</a:t>
            </a:r>
          </a:p>
          <a:p>
            <a:pPr>
              <a:defRPr/>
            </a:pPr>
            <a:r>
              <a:rPr lang="zh-CN" altLang="en-US" b="1">
                <a:solidFill>
                  <a:schemeClr val="tx1"/>
                </a:solidFill>
                <a:latin typeface="华文新魏" pitchFamily="2" charset="-122"/>
                <a:ea typeface="华文新魏" pitchFamily="2" charset="-122"/>
              </a:rPr>
              <a:t>提交申请和材料</a:t>
            </a:r>
            <a:r>
              <a:rPr lang="zh-CN" altLang="en-US">
                <a:solidFill>
                  <a:schemeClr val="tx1"/>
                </a:solidFill>
                <a:latin typeface="华文新魏" pitchFamily="2" charset="-122"/>
                <a:ea typeface="华文新魏" pitchFamily="2" charset="-122"/>
              </a:rPr>
              <a:t> </a:t>
            </a:r>
          </a:p>
        </p:txBody>
      </p:sp>
      <p:sp>
        <p:nvSpPr>
          <p:cNvPr id="7" name="Rectangle 11"/>
          <p:cNvSpPr>
            <a:spLocks noChangeArrowheads="1"/>
          </p:cNvSpPr>
          <p:nvPr/>
        </p:nvSpPr>
        <p:spPr bwMode="auto">
          <a:xfrm>
            <a:off x="904056" y="3661048"/>
            <a:ext cx="3429000" cy="123190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defRPr/>
            </a:pPr>
            <a:r>
              <a:rPr lang="zh-CN" altLang="en-US" b="1" dirty="0">
                <a:solidFill>
                  <a:schemeClr val="tx1"/>
                </a:solidFill>
                <a:latin typeface="华文新魏" pitchFamily="2" charset="-122"/>
                <a:ea typeface="华文新魏" pitchFamily="2" charset="-122"/>
              </a:rPr>
              <a:t>保险公司开始理赔调查。</a:t>
            </a:r>
          </a:p>
          <a:p>
            <a:pPr>
              <a:defRPr/>
            </a:pPr>
            <a:r>
              <a:rPr lang="zh-CN" altLang="en-US" dirty="0">
                <a:solidFill>
                  <a:schemeClr val="tx1"/>
                </a:solidFill>
                <a:latin typeface="华文新魏" pitchFamily="2" charset="-122"/>
                <a:ea typeface="华文新魏" pitchFamily="2" charset="-122"/>
              </a:rPr>
              <a:t>如调查属实，则在</a:t>
            </a:r>
            <a:r>
              <a:rPr lang="en-US" altLang="zh-CN" dirty="0">
                <a:solidFill>
                  <a:schemeClr val="tx1"/>
                </a:solidFill>
                <a:latin typeface="华文新魏" pitchFamily="2" charset="-122"/>
                <a:ea typeface="华文新魏" pitchFamily="2" charset="-122"/>
              </a:rPr>
              <a:t>10-15</a:t>
            </a:r>
            <a:r>
              <a:rPr lang="zh-CN" altLang="en-US" dirty="0">
                <a:solidFill>
                  <a:schemeClr val="tx1"/>
                </a:solidFill>
                <a:latin typeface="华文新魏" pitchFamily="2" charset="-122"/>
                <a:ea typeface="华文新魏" pitchFamily="2" charset="-122"/>
              </a:rPr>
              <a:t>天内</a:t>
            </a:r>
          </a:p>
          <a:p>
            <a:pPr>
              <a:defRPr/>
            </a:pPr>
            <a:r>
              <a:rPr lang="zh-CN" altLang="en-US" dirty="0">
                <a:solidFill>
                  <a:schemeClr val="tx1"/>
                </a:solidFill>
                <a:latin typeface="华文新魏" pitchFamily="2" charset="-122"/>
                <a:ea typeface="华文新魏" pitchFamily="2" charset="-122"/>
              </a:rPr>
              <a:t>根据出险学生申请表上提供的</a:t>
            </a:r>
          </a:p>
          <a:p>
            <a:pPr>
              <a:defRPr/>
            </a:pPr>
            <a:r>
              <a:rPr lang="zh-CN" altLang="en-US" dirty="0">
                <a:solidFill>
                  <a:schemeClr val="tx1"/>
                </a:solidFill>
                <a:latin typeface="华文新魏" pitchFamily="2" charset="-122"/>
                <a:ea typeface="华文新魏" pitchFamily="2" charset="-122"/>
              </a:rPr>
              <a:t>账户拨款十万元重疾理赔金。</a:t>
            </a:r>
          </a:p>
        </p:txBody>
      </p:sp>
      <p:sp>
        <p:nvSpPr>
          <p:cNvPr id="8" name="Rectangle 13"/>
          <p:cNvSpPr>
            <a:spLocks noChangeArrowheads="1"/>
          </p:cNvSpPr>
          <p:nvPr/>
        </p:nvSpPr>
        <p:spPr bwMode="auto">
          <a:xfrm>
            <a:off x="5247456" y="5489848"/>
            <a:ext cx="3429000" cy="91440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defRPr/>
            </a:pPr>
            <a:r>
              <a:rPr lang="zh-CN" altLang="en-US" b="1">
                <a:solidFill>
                  <a:schemeClr val="tx1"/>
                </a:solidFill>
                <a:latin typeface="华文新魏" pitchFamily="2" charset="-122"/>
                <a:ea typeface="华文新魏" pitchFamily="2" charset="-122"/>
              </a:rPr>
              <a:t>若重疾者不幸死亡，</a:t>
            </a:r>
          </a:p>
          <a:p>
            <a:pPr>
              <a:defRPr/>
            </a:pPr>
            <a:r>
              <a:rPr lang="zh-CN" altLang="en-US" b="1">
                <a:solidFill>
                  <a:schemeClr val="tx1"/>
                </a:solidFill>
                <a:latin typeface="华文新魏" pitchFamily="2" charset="-122"/>
                <a:ea typeface="华文新魏" pitchFamily="2" charset="-122"/>
              </a:rPr>
              <a:t>则可以申请</a:t>
            </a:r>
            <a:r>
              <a:rPr lang="en-US" altLang="zh-CN" b="1">
                <a:solidFill>
                  <a:schemeClr val="tx1"/>
                </a:solidFill>
                <a:latin typeface="华文新魏" pitchFamily="2" charset="-122"/>
                <a:ea typeface="华文新魏" pitchFamily="2" charset="-122"/>
              </a:rPr>
              <a:t>20</a:t>
            </a:r>
            <a:r>
              <a:rPr lang="zh-CN" altLang="en-US" b="1">
                <a:solidFill>
                  <a:schemeClr val="tx1"/>
                </a:solidFill>
                <a:latin typeface="华文新魏" pitchFamily="2" charset="-122"/>
                <a:ea typeface="华文新魏" pitchFamily="2" charset="-122"/>
              </a:rPr>
              <a:t>万元死亡赔偿。 </a:t>
            </a:r>
          </a:p>
        </p:txBody>
      </p:sp>
      <p:sp>
        <p:nvSpPr>
          <p:cNvPr id="9" name="Line 19"/>
          <p:cNvSpPr>
            <a:spLocks noChangeShapeType="1"/>
          </p:cNvSpPr>
          <p:nvPr/>
        </p:nvSpPr>
        <p:spPr bwMode="auto">
          <a:xfrm>
            <a:off x="3799656" y="2746648"/>
            <a:ext cx="914400" cy="0"/>
          </a:xfrm>
          <a:prstGeom prst="line">
            <a:avLst/>
          </a:prstGeom>
          <a:ln>
            <a:headEnd/>
            <a:tailEnd type="arrow" w="med" len="med"/>
          </a:ln>
        </p:spPr>
        <p:style>
          <a:lnRef idx="2">
            <a:schemeClr val="accent2"/>
          </a:lnRef>
          <a:fillRef idx="1">
            <a:schemeClr val="lt1"/>
          </a:fillRef>
          <a:effectRef idx="0">
            <a:schemeClr val="accent2"/>
          </a:effectRef>
          <a:fontRef idx="minor">
            <a:schemeClr val="dk1"/>
          </a:fontRef>
        </p:style>
        <p:txBody>
          <a:bodyPr lIns="92075" tIns="46038" rIns="92075" bIns="46038" anchor="ctr"/>
          <a:lstStyle/>
          <a:p>
            <a:pPr>
              <a:defRPr/>
            </a:pPr>
            <a:endParaRPr lang="zh-CN" altLang="en-US">
              <a:latin typeface="华文新魏" pitchFamily="2" charset="-122"/>
              <a:ea typeface="华文新魏" pitchFamily="2" charset="-122"/>
            </a:endParaRPr>
          </a:p>
        </p:txBody>
      </p:sp>
      <p:sp>
        <p:nvSpPr>
          <p:cNvPr id="10" name="Line 21"/>
          <p:cNvSpPr>
            <a:spLocks noChangeShapeType="1"/>
          </p:cNvSpPr>
          <p:nvPr/>
        </p:nvSpPr>
        <p:spPr bwMode="auto">
          <a:xfrm>
            <a:off x="6542856" y="3432448"/>
            <a:ext cx="0" cy="533400"/>
          </a:xfrm>
          <a:prstGeom prst="line">
            <a:avLst/>
          </a:prstGeom>
          <a:ln>
            <a:headEnd/>
            <a:tailEnd type="arrow" w="med" len="med"/>
          </a:ln>
        </p:spPr>
        <p:style>
          <a:lnRef idx="2">
            <a:schemeClr val="accent2"/>
          </a:lnRef>
          <a:fillRef idx="1">
            <a:schemeClr val="lt1"/>
          </a:fillRef>
          <a:effectRef idx="0">
            <a:schemeClr val="accent2"/>
          </a:effectRef>
          <a:fontRef idx="minor">
            <a:schemeClr val="dk1"/>
          </a:fontRef>
        </p:style>
        <p:txBody>
          <a:bodyPr lIns="92075" tIns="46038" rIns="92075" bIns="46038" anchor="ctr"/>
          <a:lstStyle/>
          <a:p>
            <a:pPr>
              <a:defRPr/>
            </a:pPr>
            <a:endParaRPr lang="zh-CN" altLang="en-US">
              <a:latin typeface="华文新魏" pitchFamily="2" charset="-122"/>
              <a:ea typeface="华文新魏" pitchFamily="2" charset="-122"/>
            </a:endParaRPr>
          </a:p>
        </p:txBody>
      </p:sp>
      <p:sp>
        <p:nvSpPr>
          <p:cNvPr id="11" name="Line 22"/>
          <p:cNvSpPr>
            <a:spLocks noChangeShapeType="1"/>
          </p:cNvSpPr>
          <p:nvPr/>
        </p:nvSpPr>
        <p:spPr bwMode="auto">
          <a:xfrm flipH="1">
            <a:off x="4333056" y="4270648"/>
            <a:ext cx="762000" cy="0"/>
          </a:xfrm>
          <a:prstGeom prst="line">
            <a:avLst/>
          </a:prstGeom>
          <a:ln>
            <a:headEnd/>
            <a:tailEnd type="arrow" w="med" len="med"/>
          </a:ln>
        </p:spPr>
        <p:style>
          <a:lnRef idx="2">
            <a:schemeClr val="accent2"/>
          </a:lnRef>
          <a:fillRef idx="1">
            <a:schemeClr val="lt1"/>
          </a:fillRef>
          <a:effectRef idx="0">
            <a:schemeClr val="accent2"/>
          </a:effectRef>
          <a:fontRef idx="minor">
            <a:schemeClr val="dk1"/>
          </a:fontRef>
        </p:style>
        <p:txBody>
          <a:bodyPr lIns="92075" tIns="46038" rIns="92075" bIns="46038" anchor="ctr"/>
          <a:lstStyle/>
          <a:p>
            <a:pPr>
              <a:defRPr/>
            </a:pPr>
            <a:endParaRPr lang="zh-CN" altLang="en-US">
              <a:latin typeface="华文新魏" pitchFamily="2" charset="-122"/>
              <a:ea typeface="华文新魏" pitchFamily="2" charset="-122"/>
            </a:endParaRPr>
          </a:p>
        </p:txBody>
      </p:sp>
      <p:sp>
        <p:nvSpPr>
          <p:cNvPr id="12" name="Line 23"/>
          <p:cNvSpPr>
            <a:spLocks noChangeShapeType="1"/>
          </p:cNvSpPr>
          <p:nvPr/>
        </p:nvSpPr>
        <p:spPr bwMode="auto">
          <a:xfrm>
            <a:off x="2580456" y="4880248"/>
            <a:ext cx="0" cy="609600"/>
          </a:xfrm>
          <a:prstGeom prst="line">
            <a:avLst/>
          </a:prstGeom>
          <a:ln>
            <a:headEnd/>
            <a:tailEnd type="arrow" w="med" len="med"/>
          </a:ln>
        </p:spPr>
        <p:style>
          <a:lnRef idx="2">
            <a:schemeClr val="accent2"/>
          </a:lnRef>
          <a:fillRef idx="1">
            <a:schemeClr val="lt1"/>
          </a:fillRef>
          <a:effectRef idx="0">
            <a:schemeClr val="accent2"/>
          </a:effectRef>
          <a:fontRef idx="minor">
            <a:schemeClr val="dk1"/>
          </a:fontRef>
        </p:style>
        <p:txBody>
          <a:bodyPr lIns="92075" tIns="46038" rIns="92075" bIns="46038" anchor="ctr"/>
          <a:lstStyle/>
          <a:p>
            <a:pPr>
              <a:defRPr/>
            </a:pPr>
            <a:endParaRPr lang="zh-CN" altLang="en-US">
              <a:latin typeface="华文新魏" pitchFamily="2" charset="-122"/>
              <a:ea typeface="华文新魏" pitchFamily="2" charset="-122"/>
            </a:endParaRPr>
          </a:p>
        </p:txBody>
      </p:sp>
      <p:sp>
        <p:nvSpPr>
          <p:cNvPr id="13" name="Line 24"/>
          <p:cNvSpPr>
            <a:spLocks noChangeShapeType="1"/>
          </p:cNvSpPr>
          <p:nvPr/>
        </p:nvSpPr>
        <p:spPr bwMode="auto">
          <a:xfrm>
            <a:off x="4714056" y="5947048"/>
            <a:ext cx="457200" cy="0"/>
          </a:xfrm>
          <a:prstGeom prst="line">
            <a:avLst/>
          </a:prstGeom>
          <a:ln>
            <a:headEnd/>
            <a:tailEnd type="arrow" w="med" len="med"/>
          </a:ln>
        </p:spPr>
        <p:style>
          <a:lnRef idx="2">
            <a:schemeClr val="accent2"/>
          </a:lnRef>
          <a:fillRef idx="1">
            <a:schemeClr val="lt1"/>
          </a:fillRef>
          <a:effectRef idx="0">
            <a:schemeClr val="accent2"/>
          </a:effectRef>
          <a:fontRef idx="minor">
            <a:schemeClr val="dk1"/>
          </a:fontRef>
        </p:style>
        <p:txBody>
          <a:bodyPr lIns="92075" tIns="46038" rIns="92075" bIns="46038" anchor="ctr"/>
          <a:lstStyle/>
          <a:p>
            <a:pPr>
              <a:defRPr/>
            </a:pPr>
            <a:endParaRPr lang="zh-CN" altLang="en-US">
              <a:latin typeface="华文新魏" pitchFamily="2" charset="-122"/>
              <a:ea typeface="华文新魏" pitchFamily="2" charset="-122"/>
            </a:endParaRPr>
          </a:p>
        </p:txBody>
      </p:sp>
      <p:sp>
        <p:nvSpPr>
          <p:cNvPr id="24" name="Rectangle 12"/>
          <p:cNvSpPr>
            <a:spLocks noChangeArrowheads="1"/>
          </p:cNvSpPr>
          <p:nvPr/>
        </p:nvSpPr>
        <p:spPr bwMode="auto">
          <a:xfrm>
            <a:off x="751656" y="5523185"/>
            <a:ext cx="3886200" cy="95250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defRPr/>
            </a:pPr>
            <a:r>
              <a:rPr lang="zh-CN" altLang="en-US" b="1" dirty="0">
                <a:solidFill>
                  <a:schemeClr val="tx1"/>
                </a:solidFill>
                <a:latin typeface="华文新魏" pitchFamily="2" charset="-122"/>
                <a:ea typeface="华文新魏" pitchFamily="2" charset="-122"/>
              </a:rPr>
              <a:t>其余医药费按照总额的</a:t>
            </a:r>
            <a:r>
              <a:rPr lang="en-US" altLang="zh-CN" b="1" dirty="0">
                <a:solidFill>
                  <a:schemeClr val="tx1"/>
                </a:solidFill>
                <a:latin typeface="华文新魏" pitchFamily="2" charset="-122"/>
                <a:ea typeface="华文新魏" pitchFamily="2" charset="-122"/>
              </a:rPr>
              <a:t>20%</a:t>
            </a:r>
            <a:r>
              <a:rPr lang="zh-CN" altLang="en-US" b="1" dirty="0">
                <a:solidFill>
                  <a:schemeClr val="tx1"/>
                </a:solidFill>
                <a:latin typeface="华文新魏" pitchFamily="2" charset="-122"/>
                <a:ea typeface="华文新魏" pitchFamily="2" charset="-122"/>
              </a:rPr>
              <a:t>报销，</a:t>
            </a:r>
          </a:p>
          <a:p>
            <a:pPr>
              <a:defRPr/>
            </a:pPr>
            <a:r>
              <a:rPr lang="zh-CN" altLang="en-US" b="1" dirty="0">
                <a:solidFill>
                  <a:schemeClr val="tx1"/>
                </a:solidFill>
                <a:latin typeface="华文新魏" pitchFamily="2" charset="-122"/>
                <a:ea typeface="华文新魏" pitchFamily="2" charset="-122"/>
              </a:rPr>
              <a:t>封顶金额为</a:t>
            </a:r>
            <a:r>
              <a:rPr lang="en-US" altLang="zh-CN" b="1" dirty="0">
                <a:solidFill>
                  <a:schemeClr val="tx1"/>
                </a:solidFill>
                <a:latin typeface="华文新魏" pitchFamily="2" charset="-122"/>
                <a:ea typeface="华文新魏" pitchFamily="2" charset="-122"/>
              </a:rPr>
              <a:t>10</a:t>
            </a:r>
            <a:r>
              <a:rPr lang="zh-CN" altLang="en-US" b="1" dirty="0">
                <a:solidFill>
                  <a:schemeClr val="tx1"/>
                </a:solidFill>
                <a:latin typeface="华文新魏" pitchFamily="2" charset="-122"/>
                <a:ea typeface="华文新魏" pitchFamily="2" charset="-122"/>
              </a:rPr>
              <a:t>万元。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499"/>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0-#ppt_w/2"/>
                                          </p:val>
                                        </p:tav>
                                        <p:tav tm="100000">
                                          <p:val>
                                            <p:strVal val="#ppt_x"/>
                                          </p:val>
                                        </p:tav>
                                      </p:tavLst>
                                    </p:anim>
                                    <p:anim calcmode="lin" valueType="num">
                                      <p:cBhvr additive="base">
                                        <p:cTn id="1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499"/>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0-#ppt_w/2"/>
                                          </p:val>
                                        </p:tav>
                                        <p:tav tm="100000">
                                          <p:val>
                                            <p:strVal val="#ppt_x"/>
                                          </p:val>
                                        </p:tav>
                                      </p:tavLst>
                                    </p:anim>
                                    <p:anim calcmode="lin" valueType="num">
                                      <p:cBhvr additive="base">
                                        <p:cTn id="2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499"/>
                                          </p:stCondLst>
                                        </p:cTn>
                                        <p:tgtEl>
                                          <p:spTgt spid="1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0-#ppt_w/2"/>
                                          </p:val>
                                        </p:tav>
                                        <p:tav tm="100000">
                                          <p:val>
                                            <p:strVal val="#ppt_x"/>
                                          </p:val>
                                        </p:tav>
                                      </p:tavLst>
                                    </p:anim>
                                    <p:anim calcmode="lin" valueType="num">
                                      <p:cBhvr additive="base">
                                        <p:cTn id="3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499"/>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 calcmode="lin" valueType="num">
                                      <p:cBhvr additive="base">
                                        <p:cTn id="47" dur="500" fill="hold"/>
                                        <p:tgtEl>
                                          <p:spTgt spid="24"/>
                                        </p:tgtEl>
                                        <p:attrNameLst>
                                          <p:attrName>ppt_x</p:attrName>
                                        </p:attrNameLst>
                                      </p:cBhvr>
                                      <p:tavLst>
                                        <p:tav tm="0">
                                          <p:val>
                                            <p:strVal val="0-#ppt_w/2"/>
                                          </p:val>
                                        </p:tav>
                                        <p:tav tm="100000">
                                          <p:val>
                                            <p:strVal val="#ppt_x"/>
                                          </p:val>
                                        </p:tav>
                                      </p:tavLst>
                                    </p:anim>
                                    <p:anim calcmode="lin" valueType="num">
                                      <p:cBhvr additive="base">
                                        <p:cTn id="48"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499"/>
                                          </p:stCondLst>
                                        </p:cTn>
                                        <p:tgtEl>
                                          <p:spTgt spid="13"/>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2" presetClass="entr" presetSubtype="8" fill="hold" grpId="0" nodeType="clickEffect">
                                  <p:stCondLst>
                                    <p:cond delay="0"/>
                                  </p:stCondLst>
                                  <p:childTnLst>
                                    <p:set>
                                      <p:cBhvr>
                                        <p:cTn id="56" dur="1" fill="hold">
                                          <p:stCondLst>
                                            <p:cond delay="0"/>
                                          </p:stCondLst>
                                        </p:cTn>
                                        <p:tgtEl>
                                          <p:spTgt spid="8"/>
                                        </p:tgtEl>
                                        <p:attrNameLst>
                                          <p:attrName>style.visibility</p:attrName>
                                        </p:attrNameLst>
                                      </p:cBhvr>
                                      <p:to>
                                        <p:strVal val="visible"/>
                                      </p:to>
                                    </p:set>
                                    <p:anim calcmode="lin" valueType="num">
                                      <p:cBhvr additive="base">
                                        <p:cTn id="57" dur="500" fill="hold"/>
                                        <p:tgtEl>
                                          <p:spTgt spid="8"/>
                                        </p:tgtEl>
                                        <p:attrNameLst>
                                          <p:attrName>ppt_x</p:attrName>
                                        </p:attrNameLst>
                                      </p:cBhvr>
                                      <p:tavLst>
                                        <p:tav tm="0">
                                          <p:val>
                                            <p:strVal val="0-#ppt_w/2"/>
                                          </p:val>
                                        </p:tav>
                                        <p:tav tm="100000">
                                          <p:val>
                                            <p:strVal val="#ppt_x"/>
                                          </p:val>
                                        </p:tav>
                                      </p:tavLst>
                                    </p:anim>
                                    <p:anim calcmode="lin" valueType="num">
                                      <p:cBhvr additive="base">
                                        <p:cTn id="5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P spid="5" grpId="0" animBg="1" autoUpdateAnimBg="0"/>
      <p:bldP spid="6" grpId="0" animBg="1" autoUpdateAnimBg="0"/>
      <p:bldP spid="7" grpId="0" animBg="1" autoUpdateAnimBg="0"/>
      <p:bldP spid="8" grpId="0" animBg="1" autoUpdateAnimBg="0"/>
      <p:bldP spid="24" grpId="0" animBg="1" autoUpdateAnimBg="0"/>
    </p:bldLst>
  </p:timing>
</p:sld>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暗香扑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6004</TotalTime>
  <Words>1147</Words>
  <Application>Microsoft Office PowerPoint</Application>
  <PresentationFormat>全屏显示(4:3)</PresentationFormat>
  <Paragraphs>141</Paragraphs>
  <Slides>16</Slides>
  <Notes>0</Notes>
  <HiddenSlides>0</HiddenSlides>
  <MMClips>0</MMClips>
  <ScaleCrop>false</ScaleCrop>
  <HeadingPairs>
    <vt:vector size="4" baseType="variant">
      <vt:variant>
        <vt:lpstr>主题</vt:lpstr>
      </vt:variant>
      <vt:variant>
        <vt:i4>1</vt:i4>
      </vt:variant>
      <vt:variant>
        <vt:lpstr>幻灯片标题</vt:lpstr>
      </vt:variant>
      <vt:variant>
        <vt:i4>16</vt:i4>
      </vt:variant>
    </vt:vector>
  </HeadingPairs>
  <TitlesOfParts>
    <vt:vector size="17" baseType="lpstr">
      <vt:lpstr>默认设计模板</vt:lpstr>
      <vt:lpstr>PowerPoint 演示文稿</vt:lpstr>
      <vt:lpstr>PowerPoint 演示文稿</vt:lpstr>
      <vt:lpstr>1.背景介绍</vt:lpstr>
      <vt:lpstr>2.保险对象及方案（一）</vt:lpstr>
      <vt:lpstr>2.对象及方案（二）</vt:lpstr>
      <vt:lpstr>3.理赔程序—（1）住院医疗</vt:lpstr>
      <vt:lpstr>3.理赔程序—（1）住院医疗</vt:lpstr>
      <vt:lpstr>附：理赔申请表</vt:lpstr>
      <vt:lpstr>3.理赔程序—（2）重大疾病</vt:lpstr>
      <vt:lpstr>3.理赔程序—（2）重大疾病</vt:lpstr>
      <vt:lpstr>3.理赔程序—（2）重大疾病</vt:lpstr>
      <vt:lpstr>PowerPoint 演示文稿</vt:lpstr>
      <vt:lpstr>PowerPoint 演示文稿</vt:lpstr>
      <vt:lpstr>案例解析</vt:lpstr>
      <vt:lpstr>4.历年保单赔付率</vt:lpstr>
      <vt:lpstr>PowerPoint 演示文稿</vt:lpstr>
    </vt:vector>
  </TitlesOfParts>
  <Company>pku</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mjx</dc:creator>
  <cp:lastModifiedBy>ChenWei</cp:lastModifiedBy>
  <cp:revision>1217</cp:revision>
  <cp:lastPrinted>2011-09-13T07:48:57Z</cp:lastPrinted>
  <dcterms:created xsi:type="dcterms:W3CDTF">2007-10-20T08:55:34Z</dcterms:created>
  <dcterms:modified xsi:type="dcterms:W3CDTF">2016-09-05T07:48:37Z</dcterms:modified>
</cp:coreProperties>
</file>